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1pPr>
    <a:lvl2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2pPr>
    <a:lvl3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3pPr>
    <a:lvl4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4pPr>
    <a:lvl5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5pPr>
    <a:lvl6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6pPr>
    <a:lvl7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7pPr>
    <a:lvl8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8pPr>
    <a:lvl9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3585F"/>
        </a:solidFill>
        <a:effectLst/>
        <a:uFillTx/>
        <a:latin typeface="Produkt Extralight"/>
        <a:ea typeface="Produkt Extralight"/>
        <a:cs typeface="Produkt Extralight"/>
        <a:sym typeface="Produkt Extra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FE2E6"/>
          </a:solidFill>
        </a:fill>
      </a:tcStyle>
    </a:wholeTbl>
    <a:band2H>
      <a:tcTxStyle b="def" i="def"/>
      <a:tcStyle>
        <a:tcBdr/>
        <a:fill>
          <a:solidFill>
            <a:srgbClr val="EFF1F3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CE6E0"/>
          </a:solidFill>
        </a:fill>
      </a:tcStyle>
    </a:wholeTbl>
    <a:band2H>
      <a:tcTxStyle b="def" i="def"/>
      <a:tcStyle>
        <a:tcBdr/>
        <a:fill>
          <a:solidFill>
            <a:srgbClr val="EEF3F0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6DCE4"/>
          </a:solidFill>
        </a:fill>
      </a:tcStyle>
    </a:wholeTbl>
    <a:band2H>
      <a:tcTxStyle b="def" i="def"/>
      <a:tcStyle>
        <a:tcBdr/>
        <a:fill>
          <a:solidFill>
            <a:srgbClr val="F3EEF2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3585F"/>
              </a:solidFill>
              <a:prstDash val="solid"/>
              <a:round/>
            </a:ln>
          </a:top>
          <a:bottom>
            <a:ln w="254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3585F"/>
              </a:solidFill>
              <a:prstDash val="solid"/>
              <a:round/>
            </a:ln>
          </a:top>
          <a:bottom>
            <a:ln w="254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0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3585F"/>
          </a:solidFill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3585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rgbClr val="53585F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solidFill>
            <a:srgbClr val="53585F">
              <a:alpha val="20000"/>
            </a:srgbClr>
          </a:solidFill>
        </a:fill>
      </a:tcStyle>
    </a:firstCol>
    <a:lastRow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50800" cap="flat">
              <a:solidFill>
                <a:srgbClr val="53585F"/>
              </a:solidFill>
              <a:prstDash val="solid"/>
              <a:round/>
            </a:ln>
          </a:top>
          <a:bottom>
            <a:ln w="127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Produkt Extralight"/>
          <a:ea typeface="Produkt Extralight"/>
          <a:cs typeface="Produkt Extralight"/>
        </a:font>
        <a:srgbClr val="53585F"/>
      </a:tcTxStyle>
      <a:tcStyle>
        <a:tcBdr>
          <a:left>
            <a:ln w="12700" cap="flat">
              <a:solidFill>
                <a:srgbClr val="53585F"/>
              </a:solidFill>
              <a:prstDash val="solid"/>
              <a:round/>
            </a:ln>
          </a:left>
          <a:right>
            <a:ln w="12700" cap="flat">
              <a:solidFill>
                <a:srgbClr val="53585F"/>
              </a:solidFill>
              <a:prstDash val="solid"/>
              <a:round/>
            </a:ln>
          </a:right>
          <a:top>
            <a:ln w="12700" cap="flat">
              <a:solidFill>
                <a:srgbClr val="53585F"/>
              </a:solidFill>
              <a:prstDash val="solid"/>
              <a:round/>
            </a:ln>
          </a:top>
          <a:bottom>
            <a:ln w="25400" cap="flat">
              <a:solidFill>
                <a:srgbClr val="53585F"/>
              </a:solidFill>
              <a:prstDash val="solid"/>
              <a:round/>
            </a:ln>
          </a:bottom>
          <a:insideH>
            <a:ln w="12700" cap="flat">
              <a:solidFill>
                <a:srgbClr val="53585F"/>
              </a:solidFill>
              <a:prstDash val="solid"/>
              <a:round/>
            </a:ln>
          </a:insideH>
          <a:insideV>
            <a:ln w="12700" cap="flat">
              <a:solidFill>
                <a:srgbClr val="53585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77" name="Shape 17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ivel de texto 1…"/>
          <p:cNvSpPr txBox="1"/>
          <p:nvPr>
            <p:ph type="body" sz="quarter" idx="1" hasCustomPrompt="1"/>
          </p:nvPr>
        </p:nvSpPr>
        <p:spPr>
          <a:xfrm>
            <a:off x="1206500" y="12268950"/>
            <a:ext cx="21971000" cy="660402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  <a:lvl2pPr marL="8343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2pPr>
            <a:lvl3pPr marL="12915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3pPr>
            <a:lvl4pPr marL="17487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4pPr>
            <a:lvl5pPr marL="22059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Nivel de texto 1…"/>
          <p:cNvSpPr txBox="1"/>
          <p:nvPr>
            <p:ph type="body" sz="quarter" idx="2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Presentation Subtitle</a:t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5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Nivel de texto 1…"/>
          <p:cNvSpPr txBox="1"/>
          <p:nvPr>
            <p:ph type="body" sz="quarter" idx="1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8" tIns="45718" rIns="45718" bIns="45718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  <a:lvl2pPr marL="8343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2pPr>
            <a:lvl3pPr marL="12915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3pPr>
            <a:lvl4pPr marL="17487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4pPr>
            <a:lvl5pPr marL="2205989" indent="-377189" defTabSz="825500">
              <a:spcBef>
                <a:spcPts val="0"/>
              </a:spcBef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5pPr>
          </a:lstStyle>
          <a:p>
            <a:pPr/>
            <a:r>
              <a:t>Author and Date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3" name="Nivel de texto 1…"/>
          <p:cNvSpPr txBox="1"/>
          <p:nvPr>
            <p:ph type="body" sz="quarter" idx="22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Presentation Subtitle</a:t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5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4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Nivel de texto 1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Nivel de texto 1…"/>
          <p:cNvSpPr txBox="1"/>
          <p:nvPr>
            <p:ph type="body" sz="quarter" idx="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10858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15430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20002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24574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Nivel de texto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</p:txBody>
      </p:sp>
      <p:sp>
        <p:nvSpPr>
          <p:cNvPr id="4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Nivel de texto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Nivel de texto 1…"/>
          <p:cNvSpPr txBox="1"/>
          <p:nvPr>
            <p:ph type="body" sz="quarter" idx="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10858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15430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20002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24574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Nivel de texto 1…"/>
          <p:cNvSpPr txBox="1"/>
          <p:nvPr>
            <p:ph type="body" sz="half" idx="22" hasCustomPrompt="1"/>
          </p:nvPr>
        </p:nvSpPr>
        <p:spPr>
          <a:xfrm>
            <a:off x="1206500" y="4248503"/>
            <a:ext cx="9779000" cy="8256014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</p:txBody>
      </p:sp>
      <p:sp>
        <p:nvSpPr>
          <p:cNvPr id="6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Nivel de texto 1…"/>
          <p:cNvSpPr txBox="1"/>
          <p:nvPr>
            <p:ph type="body" sz="quarter" idx="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10858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15430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20002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24574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Nivel de texto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014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</p:txBody>
      </p:sp>
      <p:sp>
        <p:nvSpPr>
          <p:cNvPr id="7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Nivel de texto 1…"/>
          <p:cNvSpPr txBox="1"/>
          <p:nvPr>
            <p:ph type="body" sz="quarter" idx="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10858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15430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20002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24574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Nivel de texto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014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</p:txBody>
      </p:sp>
      <p:sp>
        <p:nvSpPr>
          <p:cNvPr id="84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5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Nivel de texto 1…"/>
          <p:cNvSpPr txBox="1"/>
          <p:nvPr>
            <p:ph type="body" sz="quarter" idx="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10858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15430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20002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24574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Nivel de texto 1…"/>
          <p:cNvSpPr txBox="1"/>
          <p:nvPr>
            <p:ph type="body" sz="quarter" idx="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10858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15430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20002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2457450" indent="-628650" defTabSz="825500">
              <a:spcBef>
                <a:spcPts val="0"/>
              </a:spcBef>
              <a:defRPr sz="55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pPr/>
            <a:r>
              <a:t>Agenda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9" name="Nivel de texto 1…"/>
          <p:cNvSpPr txBox="1"/>
          <p:nvPr>
            <p:ph type="body" idx="2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</a:lstStyle>
          <a:p>
            <a:pPr/>
            <a:r>
              <a:t>Agenda Topics</a:t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Nivel de texto 1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Nivel de texto 1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  <a:lvl2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Produkt Extralight"/>
                <a:ea typeface="Produkt Extralight"/>
                <a:cs typeface="Produkt Extralight"/>
                <a:sym typeface="Produkt Extralight"/>
              </a:defRPr>
            </a:lvl2pPr>
            <a:lvl3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Produkt Extralight"/>
                <a:ea typeface="Produkt Extralight"/>
                <a:cs typeface="Produkt Extralight"/>
                <a:sym typeface="Produkt Extralight"/>
              </a:defRPr>
            </a:lvl3pPr>
            <a:lvl4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Produkt Extralight"/>
                <a:ea typeface="Produkt Extralight"/>
                <a:cs typeface="Produkt Extralight"/>
                <a:sym typeface="Produkt Extralight"/>
              </a:defRPr>
            </a:lvl4pPr>
            <a:lvl5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Produkt Extralight"/>
                <a:ea typeface="Produkt Extralight"/>
                <a:cs typeface="Produkt Extralight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99" sz="5500">
                <a:latin typeface="Produkt Extralight"/>
                <a:ea typeface="Produkt Extralight"/>
                <a:cs typeface="Produkt Extralight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Nivel de texto 1…"/>
          <p:cNvSpPr txBox="1"/>
          <p:nvPr>
            <p:ph type="body" sz="quarter" idx="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  <a:lvl2pPr marL="868679" indent="-411479" defTabSz="825500">
              <a:spcBef>
                <a:spcPts val="0"/>
              </a:spcBef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2pPr>
            <a:lvl3pPr marL="1325879" indent="-411479" defTabSz="825500">
              <a:spcBef>
                <a:spcPts val="0"/>
              </a:spcBef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3pPr>
            <a:lvl4pPr marL="1783079" indent="-411479" defTabSz="825500">
              <a:spcBef>
                <a:spcPts val="0"/>
              </a:spcBef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4pPr>
            <a:lvl5pPr marL="2240279" indent="-411479" defTabSz="825500">
              <a:spcBef>
                <a:spcPts val="0"/>
              </a:spcBef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5pPr>
          </a:lstStyle>
          <a:p>
            <a:pPr/>
            <a:r>
              <a:t>Attribution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6" name="Nivel de texto 1…"/>
          <p:cNvSpPr txBox="1"/>
          <p:nvPr>
            <p:ph type="body" sz="quarter" idx="2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/>
          <a:p>
            <a:pPr lvl="4" marL="0" indent="1493520" defTabSz="1463040">
              <a:lnSpc>
                <a:spcPct val="90000"/>
              </a:lnSpc>
              <a:spcBef>
                <a:spcPts val="0"/>
              </a:spcBef>
              <a:buSzTx/>
              <a:buNone/>
              <a:defRPr spc="-55" sz="5580">
                <a:latin typeface="Produkt Extralight"/>
                <a:ea typeface="Produkt Extralight"/>
                <a:cs typeface="Produkt Extralight"/>
                <a:sym typeface="Produkt Extralight"/>
              </a:defRPr>
            </a:pPr>
            <a:r>
              <a:t>“Notable Quote”
</a:t>
            </a:r>
          </a:p>
        </p:txBody>
      </p:sp>
      <p:sp>
        <p:nvSpPr>
          <p:cNvPr id="13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2" y="3632200"/>
            <a:ext cx="9677402" cy="645725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Número de diapositiva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ctángulo"/>
          <p:cNvSpPr/>
          <p:nvPr/>
        </p:nvSpPr>
        <p:spPr>
          <a:xfrm>
            <a:off x="-59697" y="-2051"/>
            <a:ext cx="24503394" cy="13720102"/>
          </a:xfrm>
          <a:prstGeom prst="rect">
            <a:avLst/>
          </a:prstGeom>
          <a:solidFill>
            <a:srgbClr val="F1F2F2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825500">
              <a:spcBef>
                <a:spcPts val="0"/>
              </a:spcBef>
              <a:defRPr sz="30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170" name="Número de diapositiva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anchor="t"/>
          <a:lstStyle>
            <a:lvl1pPr algn="ctr" defTabSz="825500">
              <a:defRPr sz="2400">
                <a:solidFill>
                  <a:srgbClr val="0000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ivel de texto 1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" name="Texto del título"/>
          <p:cNvSpPr txBox="1"/>
          <p:nvPr>
            <p:ph type="title"/>
          </p:nvPr>
        </p:nvSpPr>
        <p:spPr>
          <a:xfrm>
            <a:off x="3653366" y="2743200"/>
            <a:ext cx="19507201" cy="15053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Texto del título</a:t>
            </a:r>
          </a:p>
        </p:txBody>
      </p:sp>
      <p:sp>
        <p:nvSpPr>
          <p:cNvPr id="4" name="Número de diapositiva"/>
          <p:cNvSpPr txBox="1"/>
          <p:nvPr>
            <p:ph type="sldNum" sz="quarter" idx="2"/>
          </p:nvPr>
        </p:nvSpPr>
        <p:spPr>
          <a:xfrm>
            <a:off x="23558499" y="124587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1pPr>
      <a:lvl2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2pPr>
      <a:lvl3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3pPr>
      <a:lvl4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4pPr>
      <a:lvl5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5pPr>
      <a:lvl6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6pPr>
      <a:lvl7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7pPr>
      <a:lvl8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8pPr>
      <a:lvl9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rgbClr val="535860"/>
          </a:solidFill>
          <a:uFillTx/>
          <a:latin typeface="Produkt Extralight"/>
          <a:ea typeface="Produkt Extralight"/>
          <a:cs typeface="Produkt Extralight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535860"/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535860"/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535860"/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535860"/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535860"/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535860"/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535860"/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535860"/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rgbClr val="535860"/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1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7" Type="http://schemas.openxmlformats.org/officeDocument/2006/relationships/image" Target="../media/image6.jpeg"/><Relationship Id="rId8" Type="http://schemas.openxmlformats.org/officeDocument/2006/relationships/image" Target="../media/image7.jpeg"/><Relationship Id="rId9" Type="http://schemas.openxmlformats.org/officeDocument/2006/relationships/image" Target="../media/image8.jpeg"/><Relationship Id="rId10" Type="http://schemas.openxmlformats.org/officeDocument/2006/relationships/image" Target="../media/image9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.jpe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2.png"/><Relationship Id="rId4" Type="http://schemas.openxmlformats.org/officeDocument/2006/relationships/image" Target="../media/image1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1.png"/><Relationship Id="rId4" Type="http://schemas.openxmlformats.org/officeDocument/2006/relationships/image" Target="../media/image6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12.jpeg"/><Relationship Id="rId4" Type="http://schemas.openxmlformats.org/officeDocument/2006/relationships/image" Target="../media/image27.png"/><Relationship Id="rId5" Type="http://schemas.openxmlformats.org/officeDocument/2006/relationships/image" Target="../media/image13.jpeg"/><Relationship Id="rId6" Type="http://schemas.openxmlformats.org/officeDocument/2006/relationships/image" Target="../media/image28.png"/><Relationship Id="rId7" Type="http://schemas.openxmlformats.org/officeDocument/2006/relationships/image" Target="../media/image29.png"/><Relationship Id="rId8" Type="http://schemas.openxmlformats.org/officeDocument/2006/relationships/image" Target="../media/image30.png"/><Relationship Id="rId9" Type="http://schemas.openxmlformats.org/officeDocument/2006/relationships/image" Target="../media/image14.jpeg"/><Relationship Id="rId10" Type="http://schemas.openxmlformats.org/officeDocument/2006/relationships/image" Target="../media/image31.png"/><Relationship Id="rId11" Type="http://schemas.openxmlformats.org/officeDocument/2006/relationships/image" Target="../media/image15.jpeg"/><Relationship Id="rId12" Type="http://schemas.openxmlformats.org/officeDocument/2006/relationships/image" Target="../media/image32.png"/><Relationship Id="rId13" Type="http://schemas.openxmlformats.org/officeDocument/2006/relationships/image" Target="../media/image1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3" Type="http://schemas.openxmlformats.org/officeDocument/2006/relationships/image" Target="../media/image33.png"/><Relationship Id="rId4" Type="http://schemas.openxmlformats.org/officeDocument/2006/relationships/image" Target="../media/image3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9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1.gif"/><Relationship Id="rId8" Type="http://schemas.openxmlformats.org/officeDocument/2006/relationships/image" Target="../media/image40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Relationship Id="rId3" Type="http://schemas.openxmlformats.org/officeDocument/2006/relationships/image" Target="../media/image4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Home_Birtum_2026_2.jpg" descr="Home_Birtum_2026_2.jpg"/>
          <p:cNvPicPr>
            <a:picLocks noChangeAspect="1"/>
          </p:cNvPicPr>
          <p:nvPr/>
        </p:nvPicPr>
        <p:blipFill>
          <a:blip r:embed="rId2">
            <a:extLst/>
          </a:blip>
          <a:srcRect l="0" t="5999" r="0" b="19187"/>
          <a:stretch>
            <a:fillRect/>
          </a:stretch>
        </p:blipFill>
        <p:spPr>
          <a:xfrm>
            <a:off x="-34822" y="-78222"/>
            <a:ext cx="24456725" cy="1372262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0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1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824467" y="3055870"/>
            <a:ext cx="6886219" cy="222099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El Odoo Gold Partner especialista en empresas con…"/>
          <p:cNvSpPr txBox="1"/>
          <p:nvPr/>
        </p:nvSpPr>
        <p:spPr>
          <a:xfrm>
            <a:off x="2824467" y="5873845"/>
            <a:ext cx="10739537" cy="27969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lnSpc>
                <a:spcPct val="90000"/>
              </a:lnSpc>
              <a:spcBef>
                <a:spcPts val="0"/>
              </a:spcBef>
              <a:defRPr b="1" sz="7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El Odoo Gold Partner</a:t>
            </a:r>
            <a:br/>
            <a:r>
              <a:rPr b="0" sz="6000">
                <a:solidFill>
                  <a:srgbClr val="23B0DE"/>
                </a:solidFill>
              </a:rPr>
              <a:t>especialista en empresas con </a:t>
            </a:r>
            <a:endParaRPr b="0">
              <a:solidFill>
                <a:srgbClr val="23B0DE"/>
              </a:solidFill>
            </a:endParaRPr>
          </a:p>
          <a:p>
            <a:pPr defTabSz="825500">
              <a:lnSpc>
                <a:spcPct val="90000"/>
              </a:lnSpc>
              <a:spcBef>
                <a:spcPts val="0"/>
              </a:spcBef>
              <a:defRPr b="1" sz="7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alta exigencia operativa.</a:t>
            </a:r>
          </a:p>
        </p:txBody>
      </p:sp>
      <p:pic>
        <p:nvPicPr>
          <p:cNvPr id="183" name="Imagen" descr="Imagen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824467" y="9861540"/>
            <a:ext cx="2561947" cy="124640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CuadroTexto 1"/>
          <p:cNvSpPr txBox="1"/>
          <p:nvPr/>
        </p:nvSpPr>
        <p:spPr>
          <a:xfrm>
            <a:off x="3998611" y="6833935"/>
            <a:ext cx="298846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Más países</a:t>
            </a:r>
          </a:p>
        </p:txBody>
      </p:sp>
      <p:sp>
        <p:nvSpPr>
          <p:cNvPr id="186" name="CuadroTexto 1"/>
          <p:cNvSpPr txBox="1"/>
          <p:nvPr/>
        </p:nvSpPr>
        <p:spPr>
          <a:xfrm>
            <a:off x="7403327" y="6833935"/>
            <a:ext cx="3964253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Más usuarios</a:t>
            </a:r>
          </a:p>
        </p:txBody>
      </p:sp>
      <p:sp>
        <p:nvSpPr>
          <p:cNvPr id="187" name="CuadroTexto 1"/>
          <p:cNvSpPr txBox="1"/>
          <p:nvPr/>
        </p:nvSpPr>
        <p:spPr>
          <a:xfrm>
            <a:off x="11258898" y="6833935"/>
            <a:ext cx="4665526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Más procesos</a:t>
            </a:r>
          </a:p>
        </p:txBody>
      </p:sp>
      <p:sp>
        <p:nvSpPr>
          <p:cNvPr id="188" name="Rectángulo"/>
          <p:cNvSpPr/>
          <p:nvPr/>
        </p:nvSpPr>
        <p:spPr>
          <a:xfrm>
            <a:off x="-12700" y="9250494"/>
            <a:ext cx="24409400" cy="4503606"/>
          </a:xfrm>
          <a:prstGeom prst="rect">
            <a:avLst/>
          </a:prstGeom>
          <a:solidFill>
            <a:srgbClr val="31468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825500">
              <a:spcBef>
                <a:spcPts val="0"/>
              </a:spcBef>
              <a:defRPr sz="30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189" name="Crecer hoy implica más complejidad"/>
          <p:cNvSpPr txBox="1"/>
          <p:nvPr/>
        </p:nvSpPr>
        <p:spPr>
          <a:xfrm>
            <a:off x="4427289" y="3067569"/>
            <a:ext cx="15529422" cy="1088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spcBef>
                <a:spcPts val="0"/>
              </a:spcBef>
              <a:defRPr b="1" sz="70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Crecer hoy implica más complejidad</a:t>
            </a:r>
          </a:p>
        </p:txBody>
      </p:sp>
      <p:sp>
        <p:nvSpPr>
          <p:cNvPr id="190" name="CuadroTexto 1"/>
          <p:cNvSpPr txBox="1"/>
          <p:nvPr/>
        </p:nvSpPr>
        <p:spPr>
          <a:xfrm>
            <a:off x="15850634" y="6833935"/>
            <a:ext cx="4754889" cy="1103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Más exigencias de control y eficiencia</a:t>
            </a:r>
          </a:p>
        </p:txBody>
      </p:sp>
      <p:pic>
        <p:nvPicPr>
          <p:cNvPr id="19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34776" y="5434614"/>
            <a:ext cx="1116134" cy="1116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2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827386" y="5434614"/>
            <a:ext cx="1116134" cy="1116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3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033595" y="5434614"/>
            <a:ext cx="1116134" cy="1116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194" name="Imagen" descr="Imagen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670011" y="5434614"/>
            <a:ext cx="1116134" cy="1116134"/>
          </a:xfrm>
          <a:prstGeom prst="rect">
            <a:avLst/>
          </a:prstGeom>
          <a:ln w="12700">
            <a:miter lim="400000"/>
          </a:ln>
        </p:spPr>
      </p:pic>
      <p:sp>
        <p:nvSpPr>
          <p:cNvPr id="195" name="CuadroTexto 2"/>
          <p:cNvSpPr txBox="1"/>
          <p:nvPr/>
        </p:nvSpPr>
        <p:spPr>
          <a:xfrm>
            <a:off x="6501930" y="9940534"/>
            <a:ext cx="11380141" cy="13283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sz="43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Cuando la operación crece, las herramientas de gestión tienen que crecer con ella.</a:t>
            </a:r>
          </a:p>
        </p:txBody>
      </p:sp>
      <p:pic>
        <p:nvPicPr>
          <p:cNvPr id="196" name="Imagen" descr="Imagen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1179380" y="12446828"/>
            <a:ext cx="2025240" cy="5063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Círculo"/>
          <p:cNvSpPr/>
          <p:nvPr/>
        </p:nvSpPr>
        <p:spPr>
          <a:xfrm>
            <a:off x="4731291" y="8435234"/>
            <a:ext cx="1467710" cy="1467710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199" name="Entendemos la digitalización como un camino para la evolución de las empresas, a través de la cual las ayudamos a crear círculos virtuosos para el crecimiento de su negocio."/>
          <p:cNvSpPr txBox="1"/>
          <p:nvPr/>
        </p:nvSpPr>
        <p:spPr>
          <a:xfrm>
            <a:off x="6207947" y="6236884"/>
            <a:ext cx="11968106" cy="15356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825500">
              <a:spcBef>
                <a:spcPts val="0"/>
              </a:spcBef>
              <a:defRPr sz="33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Entendemos la digitalización como un camino para la evolución</a:t>
            </a:r>
            <a:br>
              <a:rPr b="1">
                <a:solidFill>
                  <a:srgbClr val="C94771"/>
                </a:solidFill>
              </a:rPr>
            </a:br>
            <a:r>
              <a:t>de las empresas, a través de la cual las ayudamos a crear </a:t>
            </a:r>
            <a:r>
              <a:rPr b="1">
                <a:solidFill>
                  <a:srgbClr val="C94771"/>
                </a:solidFill>
              </a:rPr>
              <a:t>círculos virtuosos</a:t>
            </a:r>
            <a:r>
              <a:t> para el crecimiento de su negocio. </a:t>
            </a:r>
          </a:p>
        </p:txBody>
      </p:sp>
      <p:pic>
        <p:nvPicPr>
          <p:cNvPr id="200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1" name="vídeo-pegado.png" descr="vídeo-pegado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43950" y="3813056"/>
            <a:ext cx="6896100" cy="222250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+27 colaboradores certificados en las últimas versiones de Odoo"/>
          <p:cNvSpPr txBox="1"/>
          <p:nvPr/>
        </p:nvSpPr>
        <p:spPr>
          <a:xfrm>
            <a:off x="5623600" y="8685102"/>
            <a:ext cx="2814947" cy="510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825500">
              <a:spcBef>
                <a:spcPts val="0"/>
              </a:spcBef>
              <a:defRPr b="1" sz="3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Conocimiento</a:t>
            </a:r>
          </a:p>
        </p:txBody>
      </p:sp>
      <p:sp>
        <p:nvSpPr>
          <p:cNvPr id="203" name="Nuestro Valor"/>
          <p:cNvSpPr txBox="1"/>
          <p:nvPr/>
        </p:nvSpPr>
        <p:spPr>
          <a:xfrm>
            <a:off x="5623600" y="9142532"/>
            <a:ext cx="2077518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spcBef>
                <a:spcPts val="0"/>
              </a:spcBef>
              <a:defRPr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Nuestro Valor</a:t>
            </a:r>
          </a:p>
        </p:txBody>
      </p:sp>
      <p:sp>
        <p:nvSpPr>
          <p:cNvPr id="204" name="Círculo"/>
          <p:cNvSpPr/>
          <p:nvPr/>
        </p:nvSpPr>
        <p:spPr>
          <a:xfrm>
            <a:off x="9117024" y="8435234"/>
            <a:ext cx="1467710" cy="1467710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05" name="+27 colaboradores certificados en las últimas versiones de Odoo"/>
          <p:cNvSpPr txBox="1"/>
          <p:nvPr/>
        </p:nvSpPr>
        <p:spPr>
          <a:xfrm>
            <a:off x="10009333" y="8685102"/>
            <a:ext cx="3399544" cy="942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825500">
              <a:spcBef>
                <a:spcPts val="0"/>
              </a:spcBef>
              <a:defRPr b="1" sz="3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Tecnología</a:t>
            </a:r>
          </a:p>
        </p:txBody>
      </p:sp>
      <p:sp>
        <p:nvSpPr>
          <p:cNvPr id="206" name="La herramienta"/>
          <p:cNvSpPr txBox="1"/>
          <p:nvPr/>
        </p:nvSpPr>
        <p:spPr>
          <a:xfrm>
            <a:off x="10009333" y="9142532"/>
            <a:ext cx="2685002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spcBef>
                <a:spcPts val="0"/>
              </a:spcBef>
              <a:defRPr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 herramienta</a:t>
            </a:r>
          </a:p>
        </p:txBody>
      </p:sp>
      <p:sp>
        <p:nvSpPr>
          <p:cNvPr id="207" name="Círculo"/>
          <p:cNvSpPr/>
          <p:nvPr/>
        </p:nvSpPr>
        <p:spPr>
          <a:xfrm>
            <a:off x="13282624" y="8435234"/>
            <a:ext cx="1467710" cy="1467710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08" name="+27 colaboradores certificados en las últimas versiones de Odoo"/>
          <p:cNvSpPr txBox="1"/>
          <p:nvPr/>
        </p:nvSpPr>
        <p:spPr>
          <a:xfrm>
            <a:off x="14174933" y="8685102"/>
            <a:ext cx="2182159" cy="510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825500">
              <a:spcBef>
                <a:spcPts val="0"/>
              </a:spcBef>
              <a:defRPr b="1" sz="3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Personas</a:t>
            </a:r>
          </a:p>
        </p:txBody>
      </p:sp>
      <p:sp>
        <p:nvSpPr>
          <p:cNvPr id="209" name="El centro"/>
          <p:cNvSpPr txBox="1"/>
          <p:nvPr/>
        </p:nvSpPr>
        <p:spPr>
          <a:xfrm>
            <a:off x="14174933" y="9142532"/>
            <a:ext cx="2077518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spcBef>
                <a:spcPts val="0"/>
              </a:spcBef>
              <a:defRPr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El centro</a:t>
            </a:r>
          </a:p>
        </p:txBody>
      </p:sp>
      <p:sp>
        <p:nvSpPr>
          <p:cNvPr id="210" name="Círculo"/>
          <p:cNvSpPr/>
          <p:nvPr/>
        </p:nvSpPr>
        <p:spPr>
          <a:xfrm>
            <a:off x="17123150" y="8435234"/>
            <a:ext cx="1467710" cy="1467710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11" name="+27 colaboradores certificados en las últimas versiones de Odoo"/>
          <p:cNvSpPr txBox="1"/>
          <p:nvPr/>
        </p:nvSpPr>
        <p:spPr>
          <a:xfrm>
            <a:off x="18015458" y="8685102"/>
            <a:ext cx="1467710" cy="5107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825500">
              <a:spcBef>
                <a:spcPts val="0"/>
              </a:spcBef>
              <a:defRPr b="1" sz="3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Unión</a:t>
            </a:r>
          </a:p>
        </p:txBody>
      </p:sp>
      <p:sp>
        <p:nvSpPr>
          <p:cNvPr id="212" name="La virtud"/>
          <p:cNvSpPr txBox="1"/>
          <p:nvPr/>
        </p:nvSpPr>
        <p:spPr>
          <a:xfrm>
            <a:off x="18015458" y="9142532"/>
            <a:ext cx="2077519" cy="4595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spcBef>
                <a:spcPts val="0"/>
              </a:spcBef>
              <a:defRPr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La virtud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Nuestros servicios"/>
          <p:cNvSpPr txBox="1"/>
          <p:nvPr/>
        </p:nvSpPr>
        <p:spPr>
          <a:xfrm>
            <a:off x="5816052" y="4424142"/>
            <a:ext cx="12396297" cy="123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 quién acompañamos</a:t>
            </a:r>
          </a:p>
        </p:txBody>
      </p:sp>
      <p:pic>
        <p:nvPicPr>
          <p:cNvPr id="215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Empresas con operaciones complejas y una alta exigencia operativa"/>
          <p:cNvSpPr txBox="1"/>
          <p:nvPr/>
        </p:nvSpPr>
        <p:spPr>
          <a:xfrm>
            <a:off x="6510763" y="6007099"/>
            <a:ext cx="11006875" cy="1554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sz="5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b="0"/>
              <a:t>Empresas con operaciones complejas y una alta exigencia operativa</a:t>
            </a:r>
          </a:p>
        </p:txBody>
      </p:sp>
      <p:sp>
        <p:nvSpPr>
          <p:cNvPr id="217" name="Acompañamos a empresas medianas y grandes cuya operación ha crecido en procesos, países o compañías, y necesitan un sistema que escale con ellas y un partner que entienda esa escala."/>
          <p:cNvSpPr txBox="1"/>
          <p:nvPr/>
        </p:nvSpPr>
        <p:spPr>
          <a:xfrm>
            <a:off x="6131797" y="7907321"/>
            <a:ext cx="11764808" cy="1384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Acompañamos a </a:t>
            </a:r>
            <a:r>
              <a:rPr b="1">
                <a:solidFill>
                  <a:srgbClr val="C94771"/>
                </a:solidFill>
              </a:rPr>
              <a:t>empresas medianas y grandes</a:t>
            </a:r>
            <a:r>
              <a:t> cuya operación ha crecido en procesos, países o compañías, y necesitan un sistema que escale con ellas y un partner que entienda esa escala.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ersonas que entienden el negocio"/>
          <p:cNvSpPr txBox="1"/>
          <p:nvPr/>
        </p:nvSpPr>
        <p:spPr>
          <a:xfrm>
            <a:off x="10003104" y="4444951"/>
            <a:ext cx="10880700" cy="123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Nuestra razón de ser</a:t>
            </a:r>
          </a:p>
        </p:txBody>
      </p:sp>
      <p:sp>
        <p:nvSpPr>
          <p:cNvPr id="220" name="+27 colaboradores certificados en las últimas versiones de Odoo"/>
          <p:cNvSpPr txBox="1"/>
          <p:nvPr/>
        </p:nvSpPr>
        <p:spPr>
          <a:xfrm>
            <a:off x="10882696" y="7655295"/>
            <a:ext cx="3399544" cy="1806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825500">
              <a:spcBef>
                <a:spcPts val="0"/>
              </a:spcBef>
              <a:defRPr b="1" sz="3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Especialistas en operaciones complejas e internacionales.</a:t>
            </a:r>
          </a:p>
        </p:txBody>
      </p:sp>
      <p:sp>
        <p:nvSpPr>
          <p:cNvPr id="221" name="Consultores con foco en procesos y resultados"/>
          <p:cNvSpPr txBox="1"/>
          <p:nvPr/>
        </p:nvSpPr>
        <p:spPr>
          <a:xfrm>
            <a:off x="18883696" y="7655295"/>
            <a:ext cx="3087518" cy="1374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825500">
              <a:spcBef>
                <a:spcPts val="0"/>
              </a:spcBef>
              <a:defRPr b="1" sz="3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Equipos estables y multiculturales.</a:t>
            </a:r>
          </a:p>
        </p:txBody>
      </p:sp>
      <p:sp>
        <p:nvSpPr>
          <p:cNvPr id="222" name="Equipos estables durante todo el proyecto"/>
          <p:cNvSpPr txBox="1"/>
          <p:nvPr/>
        </p:nvSpPr>
        <p:spPr>
          <a:xfrm>
            <a:off x="14984796" y="7655295"/>
            <a:ext cx="2958797" cy="18061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defTabSz="825500">
              <a:spcBef>
                <a:spcPts val="0"/>
              </a:spcBef>
              <a:defRPr b="1" sz="3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Acompañamos antes, durante y después del Go Live. </a:t>
            </a:r>
          </a:p>
        </p:txBody>
      </p:sp>
      <p:sp>
        <p:nvSpPr>
          <p:cNvPr id="223" name="Círculo"/>
          <p:cNvSpPr/>
          <p:nvPr/>
        </p:nvSpPr>
        <p:spPr>
          <a:xfrm>
            <a:off x="10203684" y="7655295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4" name="Círculo"/>
          <p:cNvSpPr/>
          <p:nvPr/>
        </p:nvSpPr>
        <p:spPr>
          <a:xfrm>
            <a:off x="18217384" y="7655295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25" name="Existimos para que las empresas de Iberoamérica crezcan. Transformamos la complejidad de sus operaciones en estructuras digitales con Odoo que les permiten expandirse en países, procesos y personas."/>
          <p:cNvSpPr txBox="1"/>
          <p:nvPr/>
        </p:nvSpPr>
        <p:spPr>
          <a:xfrm>
            <a:off x="10105414" y="5817132"/>
            <a:ext cx="10676081" cy="11961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spcBef>
                <a:spcPts val="0"/>
              </a:spcBef>
              <a:defRPr sz="25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C94771"/>
                </a:solidFill>
              </a:rPr>
              <a:t>Existimos para que las empresas de Iberoamérica crezcan. </a:t>
            </a:r>
            <a:r>
              <a:t>Transformamos la complejidad de sus operaciones en estructuras digitales con Odoo que les permiten expandirse en países, procesos y personas.</a:t>
            </a:r>
          </a:p>
        </p:txBody>
      </p:sp>
      <p:pic>
        <p:nvPicPr>
          <p:cNvPr id="226" name="Gemini_Generated_Image_3n3n4m3n3n4m3n3n (2).png" descr="Gemini_Generated_Image_3n3n4m3n3n4m3n3n (2)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5617" y="0"/>
            <a:ext cx="7655443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7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80079" y="12497829"/>
            <a:ext cx="1467709" cy="404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8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273447" y="12446828"/>
            <a:ext cx="2025240" cy="506344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Círculo"/>
          <p:cNvSpPr/>
          <p:nvPr/>
        </p:nvSpPr>
        <p:spPr>
          <a:xfrm>
            <a:off x="14318484" y="7655295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SECTORES_BIRTUM España_energí.jpg" descr="SECTORES_BIRTUM España_energí.jpg"/>
          <p:cNvPicPr>
            <a:picLocks noChangeAspect="1"/>
          </p:cNvPicPr>
          <p:nvPr/>
        </p:nvPicPr>
        <p:blipFill>
          <a:blip r:embed="rId2">
            <a:extLst/>
          </a:blip>
          <a:srcRect l="0" t="1425" r="4177" b="197"/>
          <a:stretch>
            <a:fillRect/>
          </a:stretch>
        </p:blipFill>
        <p:spPr>
          <a:xfrm>
            <a:off x="3594563" y="4445376"/>
            <a:ext cx="3512446" cy="3606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479"/>
                </a:moveTo>
                <a:lnTo>
                  <a:pt x="21600" y="18121"/>
                </a:lnTo>
                <a:cubicBezTo>
                  <a:pt x="21600" y="20042"/>
                  <a:pt x="20001" y="21600"/>
                  <a:pt x="18028" y="21600"/>
                </a:cubicBezTo>
                <a:lnTo>
                  <a:pt x="3492" y="21600"/>
                </a:lnTo>
                <a:cubicBezTo>
                  <a:pt x="1776" y="21600"/>
                  <a:pt x="343" y="20421"/>
                  <a:pt x="0" y="18850"/>
                </a:cubicBezTo>
                <a:lnTo>
                  <a:pt x="0" y="2750"/>
                </a:lnTo>
                <a:cubicBezTo>
                  <a:pt x="343" y="1179"/>
                  <a:pt x="1776" y="0"/>
                  <a:pt x="3492" y="0"/>
                </a:cubicBezTo>
                <a:lnTo>
                  <a:pt x="18028" y="0"/>
                </a:lnTo>
                <a:cubicBezTo>
                  <a:pt x="20001" y="0"/>
                  <a:pt x="21600" y="1558"/>
                  <a:pt x="21600" y="347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32" name="Nuestros servicios"/>
          <p:cNvSpPr txBox="1"/>
          <p:nvPr/>
        </p:nvSpPr>
        <p:spPr>
          <a:xfrm>
            <a:off x="5742961" y="1061609"/>
            <a:ext cx="12542479" cy="12367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¿A quiénes atendemos?</a:t>
            </a:r>
          </a:p>
        </p:txBody>
      </p:sp>
      <p:pic>
        <p:nvPicPr>
          <p:cNvPr id="233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Sabemos que ningún proyecto es igual, pero nuestra amplia experiencia en diferentes tipos de negocios y sectores nos ayuda a crear estrategias más eficientes y minimizar riesgos."/>
          <p:cNvSpPr txBox="1"/>
          <p:nvPr>
            <p:ph type="body" sz="quarter" idx="1"/>
          </p:nvPr>
        </p:nvSpPr>
        <p:spPr>
          <a:xfrm>
            <a:off x="6602903" y="2288779"/>
            <a:ext cx="11178195" cy="1766378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algn="ctr">
              <a:defRPr sz="3000">
                <a:solidFill>
                  <a:srgbClr val="23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/>
              <a:t>Sabemos que ningún proyecto es igual, </a:t>
            </a:r>
            <a:r>
              <a:rPr>
                <a:solidFill>
                  <a:srgbClr val="FFFFFF"/>
                </a:solidFill>
              </a:rPr>
              <a:t>pero nuestra amplia experiencia en diferentes tipos de negocios y sectores nos ayuda a crear estrategias más eficientes y minimizar riesgos.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235" name="SECTORES_BIRTUM España_Multipaís.jpg" descr="SECTORES_BIRTUM España_Multipaís.jpg"/>
          <p:cNvPicPr>
            <a:picLocks noChangeAspect="1"/>
          </p:cNvPicPr>
          <p:nvPr/>
        </p:nvPicPr>
        <p:blipFill>
          <a:blip r:embed="rId4">
            <a:extLst/>
          </a:blip>
          <a:srcRect l="2472" t="3072" r="2472" b="0"/>
          <a:stretch>
            <a:fillRect/>
          </a:stretch>
        </p:blipFill>
        <p:spPr>
          <a:xfrm>
            <a:off x="7933443" y="4445377"/>
            <a:ext cx="3525432" cy="35948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490"/>
                </a:moveTo>
                <a:lnTo>
                  <a:pt x="21600" y="18177"/>
                </a:lnTo>
                <a:cubicBezTo>
                  <a:pt x="21600" y="19872"/>
                  <a:pt x="20368" y="21285"/>
                  <a:pt x="18734" y="21600"/>
                </a:cubicBezTo>
                <a:lnTo>
                  <a:pt x="2866" y="21600"/>
                </a:lnTo>
                <a:cubicBezTo>
                  <a:pt x="1232" y="21285"/>
                  <a:pt x="0" y="19872"/>
                  <a:pt x="0" y="18177"/>
                </a:cubicBezTo>
                <a:lnTo>
                  <a:pt x="0" y="3490"/>
                </a:lnTo>
                <a:cubicBezTo>
                  <a:pt x="0" y="1563"/>
                  <a:pt x="1593" y="0"/>
                  <a:pt x="3559" y="0"/>
                </a:cubicBezTo>
                <a:lnTo>
                  <a:pt x="18041" y="0"/>
                </a:lnTo>
                <a:cubicBezTo>
                  <a:pt x="20007" y="0"/>
                  <a:pt x="21600" y="1563"/>
                  <a:pt x="21600" y="349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6" name="SECTORES_BIRTUM España_indutrial.jpg" descr="SECTORES_BIRTUM España_indutrial.jpg"/>
          <p:cNvPicPr>
            <a:picLocks noChangeAspect="1"/>
          </p:cNvPicPr>
          <p:nvPr/>
        </p:nvPicPr>
        <p:blipFill>
          <a:blip r:embed="rId5">
            <a:extLst/>
          </a:blip>
          <a:srcRect l="1482" t="372" r="1482" b="372"/>
          <a:stretch>
            <a:fillRect/>
          </a:stretch>
        </p:blipFill>
        <p:spPr>
          <a:xfrm>
            <a:off x="12285310" y="4445377"/>
            <a:ext cx="3525433" cy="3606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479"/>
                </a:moveTo>
                <a:lnTo>
                  <a:pt x="21600" y="18121"/>
                </a:lnTo>
                <a:cubicBezTo>
                  <a:pt x="21600" y="20042"/>
                  <a:pt x="20007" y="21600"/>
                  <a:pt x="18041" y="21600"/>
                </a:cubicBezTo>
                <a:lnTo>
                  <a:pt x="3559" y="21600"/>
                </a:lnTo>
                <a:cubicBezTo>
                  <a:pt x="1593" y="21600"/>
                  <a:pt x="0" y="20042"/>
                  <a:pt x="0" y="18121"/>
                </a:cubicBezTo>
                <a:lnTo>
                  <a:pt x="0" y="3479"/>
                </a:lnTo>
                <a:cubicBezTo>
                  <a:pt x="0" y="1558"/>
                  <a:pt x="1593" y="0"/>
                  <a:pt x="3559" y="0"/>
                </a:cubicBezTo>
                <a:lnTo>
                  <a:pt x="18041" y="0"/>
                </a:lnTo>
                <a:cubicBezTo>
                  <a:pt x="20007" y="0"/>
                  <a:pt x="21600" y="1558"/>
                  <a:pt x="21600" y="347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7" name="SECTORES_BIRTUM España copy.jpg" descr="SECTORES_BIRTUM España copy.jpg"/>
          <p:cNvPicPr>
            <a:picLocks noChangeAspect="1"/>
          </p:cNvPicPr>
          <p:nvPr/>
        </p:nvPicPr>
        <p:blipFill>
          <a:blip r:embed="rId6">
            <a:extLst/>
          </a:blip>
          <a:srcRect l="1202" t="565" r="3897" b="2364"/>
          <a:stretch>
            <a:fillRect/>
          </a:stretch>
        </p:blipFill>
        <p:spPr>
          <a:xfrm>
            <a:off x="16637176" y="4445376"/>
            <a:ext cx="3525432" cy="3606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479"/>
                </a:moveTo>
                <a:lnTo>
                  <a:pt x="21600" y="18121"/>
                </a:lnTo>
                <a:cubicBezTo>
                  <a:pt x="21600" y="20042"/>
                  <a:pt x="20007" y="21600"/>
                  <a:pt x="18041" y="21600"/>
                </a:cubicBezTo>
                <a:lnTo>
                  <a:pt x="3559" y="21600"/>
                </a:lnTo>
                <a:cubicBezTo>
                  <a:pt x="1593" y="21600"/>
                  <a:pt x="0" y="20042"/>
                  <a:pt x="0" y="18121"/>
                </a:cubicBezTo>
                <a:lnTo>
                  <a:pt x="0" y="3479"/>
                </a:lnTo>
                <a:cubicBezTo>
                  <a:pt x="0" y="1558"/>
                  <a:pt x="1593" y="0"/>
                  <a:pt x="3559" y="0"/>
                </a:cubicBezTo>
                <a:lnTo>
                  <a:pt x="18041" y="0"/>
                </a:lnTo>
                <a:cubicBezTo>
                  <a:pt x="20007" y="0"/>
                  <a:pt x="21600" y="1558"/>
                  <a:pt x="21600" y="347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8" name="SECTORES_BIRTUM España_transporte.jpg" descr="SECTORES_BIRTUM España_transporte.jpg"/>
          <p:cNvPicPr>
            <a:picLocks noChangeAspect="1"/>
          </p:cNvPicPr>
          <p:nvPr/>
        </p:nvPicPr>
        <p:blipFill>
          <a:blip r:embed="rId7">
            <a:extLst/>
          </a:blip>
          <a:srcRect l="1466" t="744" r="1980" b="495"/>
          <a:stretch>
            <a:fillRect/>
          </a:stretch>
        </p:blipFill>
        <p:spPr>
          <a:xfrm>
            <a:off x="3581577" y="8441644"/>
            <a:ext cx="3525432" cy="3606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479"/>
                </a:moveTo>
                <a:lnTo>
                  <a:pt x="21600" y="18121"/>
                </a:lnTo>
                <a:cubicBezTo>
                  <a:pt x="21600" y="20042"/>
                  <a:pt x="20007" y="21600"/>
                  <a:pt x="18041" y="21600"/>
                </a:cubicBezTo>
                <a:lnTo>
                  <a:pt x="3559" y="21600"/>
                </a:lnTo>
                <a:cubicBezTo>
                  <a:pt x="1593" y="21600"/>
                  <a:pt x="0" y="20042"/>
                  <a:pt x="0" y="18121"/>
                </a:cubicBezTo>
                <a:lnTo>
                  <a:pt x="0" y="3479"/>
                </a:lnTo>
                <a:cubicBezTo>
                  <a:pt x="0" y="1558"/>
                  <a:pt x="1593" y="0"/>
                  <a:pt x="3559" y="0"/>
                </a:cubicBezTo>
                <a:lnTo>
                  <a:pt x="18041" y="0"/>
                </a:lnTo>
                <a:cubicBezTo>
                  <a:pt x="20007" y="0"/>
                  <a:pt x="21600" y="1558"/>
                  <a:pt x="21600" y="347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9" name="SECTORES_BIRTUM España_retail.jpg" descr="SECTORES_BIRTUM España_retail.jpg"/>
          <p:cNvPicPr>
            <a:picLocks noChangeAspect="1"/>
          </p:cNvPicPr>
          <p:nvPr/>
        </p:nvPicPr>
        <p:blipFill>
          <a:blip r:embed="rId8">
            <a:extLst/>
          </a:blip>
          <a:srcRect l="1974" t="524" r="1627" b="872"/>
          <a:stretch>
            <a:fillRect/>
          </a:stretch>
        </p:blipFill>
        <p:spPr>
          <a:xfrm>
            <a:off x="7933444" y="8441643"/>
            <a:ext cx="3525432" cy="36060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479"/>
                </a:moveTo>
                <a:lnTo>
                  <a:pt x="21600" y="18121"/>
                </a:lnTo>
                <a:cubicBezTo>
                  <a:pt x="21600" y="20042"/>
                  <a:pt x="20007" y="21600"/>
                  <a:pt x="18041" y="21600"/>
                </a:cubicBezTo>
                <a:lnTo>
                  <a:pt x="3559" y="21600"/>
                </a:lnTo>
                <a:cubicBezTo>
                  <a:pt x="1593" y="21600"/>
                  <a:pt x="0" y="20042"/>
                  <a:pt x="0" y="18121"/>
                </a:cubicBezTo>
                <a:lnTo>
                  <a:pt x="0" y="3479"/>
                </a:lnTo>
                <a:cubicBezTo>
                  <a:pt x="0" y="1558"/>
                  <a:pt x="1593" y="0"/>
                  <a:pt x="3559" y="0"/>
                </a:cubicBezTo>
                <a:lnTo>
                  <a:pt x="18041" y="0"/>
                </a:lnTo>
                <a:cubicBezTo>
                  <a:pt x="20007" y="0"/>
                  <a:pt x="21600" y="1558"/>
                  <a:pt x="21600" y="347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0" name="SECTORES_BIRTUM España_Legal.jpg" descr="SECTORES_BIRTUM España_Legal.jpg"/>
          <p:cNvPicPr>
            <a:picLocks noChangeAspect="1"/>
          </p:cNvPicPr>
          <p:nvPr/>
        </p:nvPicPr>
        <p:blipFill>
          <a:blip r:embed="rId9">
            <a:extLst/>
          </a:blip>
          <a:srcRect l="1453" t="343" r="1453" b="343"/>
          <a:stretch>
            <a:fillRect/>
          </a:stretch>
        </p:blipFill>
        <p:spPr>
          <a:xfrm>
            <a:off x="12285310" y="8441643"/>
            <a:ext cx="3525432" cy="3606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479"/>
                </a:moveTo>
                <a:lnTo>
                  <a:pt x="21600" y="18121"/>
                </a:lnTo>
                <a:cubicBezTo>
                  <a:pt x="21600" y="20042"/>
                  <a:pt x="20007" y="21600"/>
                  <a:pt x="18041" y="21600"/>
                </a:cubicBezTo>
                <a:lnTo>
                  <a:pt x="3559" y="21600"/>
                </a:lnTo>
                <a:cubicBezTo>
                  <a:pt x="1593" y="21600"/>
                  <a:pt x="0" y="20042"/>
                  <a:pt x="0" y="18121"/>
                </a:cubicBezTo>
                <a:lnTo>
                  <a:pt x="0" y="3479"/>
                </a:lnTo>
                <a:cubicBezTo>
                  <a:pt x="0" y="1558"/>
                  <a:pt x="1593" y="0"/>
                  <a:pt x="3559" y="0"/>
                </a:cubicBezTo>
                <a:lnTo>
                  <a:pt x="18041" y="0"/>
                </a:lnTo>
                <a:cubicBezTo>
                  <a:pt x="20007" y="0"/>
                  <a:pt x="21600" y="1558"/>
                  <a:pt x="21600" y="3479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41" name="SECTORES_BIRTUM España_MedicalServices.jpg" descr="SECTORES_BIRTUM España_MedicalServices.jpg"/>
          <p:cNvPicPr>
            <a:picLocks noChangeAspect="1"/>
          </p:cNvPicPr>
          <p:nvPr/>
        </p:nvPicPr>
        <p:blipFill>
          <a:blip r:embed="rId10">
            <a:extLst/>
          </a:blip>
          <a:srcRect l="2318" t="1228" r="2318" b="1228"/>
          <a:stretch>
            <a:fillRect/>
          </a:stretch>
        </p:blipFill>
        <p:spPr>
          <a:xfrm>
            <a:off x="16637178" y="8441643"/>
            <a:ext cx="3525432" cy="3606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21600" y="3479"/>
                </a:moveTo>
                <a:lnTo>
                  <a:pt x="21600" y="18121"/>
                </a:lnTo>
                <a:cubicBezTo>
                  <a:pt x="21600" y="20042"/>
                  <a:pt x="20007" y="21600"/>
                  <a:pt x="18041" y="21600"/>
                </a:cubicBezTo>
                <a:lnTo>
                  <a:pt x="3559" y="21600"/>
                </a:lnTo>
                <a:cubicBezTo>
                  <a:pt x="1593" y="21600"/>
                  <a:pt x="0" y="20042"/>
                  <a:pt x="0" y="18121"/>
                </a:cubicBezTo>
                <a:lnTo>
                  <a:pt x="0" y="3479"/>
                </a:lnTo>
                <a:cubicBezTo>
                  <a:pt x="0" y="1558"/>
                  <a:pt x="1593" y="0"/>
                  <a:pt x="3559" y="0"/>
                </a:cubicBezTo>
                <a:lnTo>
                  <a:pt x="18041" y="0"/>
                </a:lnTo>
                <a:cubicBezTo>
                  <a:pt x="20007" y="0"/>
                  <a:pt x="21600" y="1558"/>
                  <a:pt x="21600" y="347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42" name="Nuestros servicios"/>
          <p:cNvSpPr txBox="1"/>
          <p:nvPr/>
        </p:nvSpPr>
        <p:spPr>
          <a:xfrm>
            <a:off x="12399511" y="11184804"/>
            <a:ext cx="3297031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Rental</a:t>
            </a:r>
          </a:p>
        </p:txBody>
      </p:sp>
      <p:sp>
        <p:nvSpPr>
          <p:cNvPr id="243" name="Nuestros servicios"/>
          <p:cNvSpPr txBox="1"/>
          <p:nvPr/>
        </p:nvSpPr>
        <p:spPr>
          <a:xfrm>
            <a:off x="16717511" y="11019704"/>
            <a:ext cx="3297031" cy="7528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 Servicios Profesionales </a:t>
            </a:r>
          </a:p>
        </p:txBody>
      </p:sp>
      <p:sp>
        <p:nvSpPr>
          <p:cNvPr id="244" name="Nuestros servicios"/>
          <p:cNvSpPr txBox="1"/>
          <p:nvPr/>
        </p:nvSpPr>
        <p:spPr>
          <a:xfrm>
            <a:off x="8081511" y="11184804"/>
            <a:ext cx="3297031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Retail</a:t>
            </a:r>
          </a:p>
        </p:txBody>
      </p:sp>
      <p:sp>
        <p:nvSpPr>
          <p:cNvPr id="245" name="Nuestros servicios"/>
          <p:cNvSpPr txBox="1"/>
          <p:nvPr/>
        </p:nvSpPr>
        <p:spPr>
          <a:xfrm>
            <a:off x="12399511" y="7326100"/>
            <a:ext cx="3297031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Manufactura</a:t>
            </a:r>
          </a:p>
        </p:txBody>
      </p:sp>
      <p:sp>
        <p:nvSpPr>
          <p:cNvPr id="246" name="Nuestros servicios"/>
          <p:cNvSpPr txBox="1"/>
          <p:nvPr/>
        </p:nvSpPr>
        <p:spPr>
          <a:xfrm>
            <a:off x="16903777" y="7326100"/>
            <a:ext cx="3297031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Servicios IT</a:t>
            </a:r>
          </a:p>
        </p:txBody>
      </p:sp>
      <p:sp>
        <p:nvSpPr>
          <p:cNvPr id="247" name="Nuestros servicios"/>
          <p:cNvSpPr txBox="1"/>
          <p:nvPr/>
        </p:nvSpPr>
        <p:spPr>
          <a:xfrm>
            <a:off x="8161844" y="7326100"/>
            <a:ext cx="3297031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Turismo</a:t>
            </a:r>
          </a:p>
        </p:txBody>
      </p:sp>
      <p:sp>
        <p:nvSpPr>
          <p:cNvPr id="248" name="Nuestros servicios"/>
          <p:cNvSpPr txBox="1"/>
          <p:nvPr/>
        </p:nvSpPr>
        <p:spPr>
          <a:xfrm>
            <a:off x="3729645" y="11184804"/>
            <a:ext cx="3297031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Transporte</a:t>
            </a:r>
          </a:p>
        </p:txBody>
      </p:sp>
      <p:sp>
        <p:nvSpPr>
          <p:cNvPr id="249" name="Nuestros servicios"/>
          <p:cNvSpPr txBox="1"/>
          <p:nvPr/>
        </p:nvSpPr>
        <p:spPr>
          <a:xfrm>
            <a:off x="3809978" y="7326100"/>
            <a:ext cx="3297031" cy="422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Energía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Somos el partner que entiende los procesos,…"/>
          <p:cNvSpPr txBox="1"/>
          <p:nvPr>
            <p:ph type="body" sz="quarter" idx="1"/>
          </p:nvPr>
        </p:nvSpPr>
        <p:spPr>
          <a:xfrm>
            <a:off x="2789145" y="6318912"/>
            <a:ext cx="9589035" cy="3625147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>
              <a:defRPr sz="4000">
                <a:solidFill>
                  <a:srgbClr val="23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Antes de hablar de Odoo, nos sentamos</a:t>
            </a:r>
          </a:p>
          <a:p>
            <a:pPr>
              <a:defRPr sz="4000">
                <a:solidFill>
                  <a:srgbClr val="23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entender cómo opera tu empresa. </a:t>
            </a:r>
          </a:p>
          <a:p>
            <a:pPr>
              <a:defRPr sz="4000">
                <a:solidFill>
                  <a:srgbClr val="23B0DE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>
              <a:defRPr sz="4000">
                <a:solidFill>
                  <a:srgbClr val="F1F2F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Analizamos tus procesos, los traducimos en soluciones digitales y acompañamos tu crecimiento de forma continua.</a:t>
            </a:r>
          </a:p>
        </p:txBody>
      </p:sp>
      <p:pic>
        <p:nvPicPr>
          <p:cNvPr id="252" name="Screenshot 2026-05-11 at 16.17.52.png" descr="Screenshot 2026-05-11 at 16.17.5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713640" y="-56016"/>
            <a:ext cx="7750977" cy="13828032"/>
          </a:xfrm>
          <a:prstGeom prst="rect">
            <a:avLst/>
          </a:prstGeom>
          <a:ln w="12700">
            <a:miter lim="400000"/>
          </a:ln>
        </p:spPr>
      </p:pic>
      <p:sp>
        <p:nvSpPr>
          <p:cNvPr id="253" name="Traducimos el negocio a la herramienta"/>
          <p:cNvSpPr txBox="1"/>
          <p:nvPr/>
        </p:nvSpPr>
        <p:spPr>
          <a:xfrm>
            <a:off x="2769853" y="3444205"/>
            <a:ext cx="11732839" cy="2405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Traducimos el negocio a la herramienta</a:t>
            </a:r>
          </a:p>
        </p:txBody>
      </p:sp>
      <p:pic>
        <p:nvPicPr>
          <p:cNvPr id="254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5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838847" y="12446828"/>
            <a:ext cx="2025240" cy="50634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Home_Birtum_2026_2.jpg" descr="Home_Birtum_2026_2.jpg"/>
          <p:cNvPicPr>
            <a:picLocks noChangeAspect="1"/>
          </p:cNvPicPr>
          <p:nvPr/>
        </p:nvPicPr>
        <p:blipFill>
          <a:blip r:embed="rId3">
            <a:extLst/>
          </a:blip>
          <a:srcRect l="0" t="0" r="25853" b="0"/>
          <a:stretch>
            <a:fillRect/>
          </a:stretch>
        </p:blipFill>
        <p:spPr>
          <a:xfrm>
            <a:off x="-34822" y="-122238"/>
            <a:ext cx="13801769" cy="13960608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Un solo software, máxima especialización"/>
          <p:cNvSpPr txBox="1"/>
          <p:nvPr/>
        </p:nvSpPr>
        <p:spPr>
          <a:xfrm>
            <a:off x="2670157" y="5617495"/>
            <a:ext cx="7723299" cy="29231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lnSpc>
                <a:spcPct val="90000"/>
              </a:lnSpc>
              <a:spcBef>
                <a:spcPts val="0"/>
              </a:spcBef>
              <a:defRPr b="1" sz="7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 solo software, máxima especialización</a:t>
            </a:r>
          </a:p>
        </p:txBody>
      </p:sp>
      <p:pic>
        <p:nvPicPr>
          <p:cNvPr id="260" name="Imagen" descr="Imagen"/>
          <p:cNvPicPr>
            <a:picLocks noChangeAspect="1"/>
          </p:cNvPicPr>
          <p:nvPr/>
        </p:nvPicPr>
        <p:blipFill>
          <a:blip r:embed="rId4">
            <a:extLst/>
          </a:blip>
          <a:srcRect l="0" t="0" r="0" b="15745"/>
          <a:stretch>
            <a:fillRect/>
          </a:stretch>
        </p:blipFill>
        <p:spPr>
          <a:xfrm>
            <a:off x="2771757" y="3386154"/>
            <a:ext cx="6886219" cy="1871276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Imagen" descr="Imagen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771757" y="9848847"/>
            <a:ext cx="2561947" cy="124640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2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108 suscripciones activas"/>
          <p:cNvSpPr txBox="1"/>
          <p:nvPr/>
        </p:nvSpPr>
        <p:spPr>
          <a:xfrm>
            <a:off x="15958129" y="3215610"/>
            <a:ext cx="7102216" cy="1092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Odoo es nuestro único software. </a:t>
            </a:r>
            <a:r>
              <a:rPr b="0"/>
              <a:t>Por eso lo dominamos.</a:t>
            </a:r>
          </a:p>
        </p:txBody>
      </p:sp>
      <p:sp>
        <p:nvSpPr>
          <p:cNvPr id="264" name="Círculo"/>
          <p:cNvSpPr/>
          <p:nvPr/>
        </p:nvSpPr>
        <p:spPr>
          <a:xfrm>
            <a:off x="15296384" y="3399774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5" name="108 suscripciones activas"/>
          <p:cNvSpPr txBox="1"/>
          <p:nvPr/>
        </p:nvSpPr>
        <p:spPr>
          <a:xfrm>
            <a:off x="15958129" y="5298409"/>
            <a:ext cx="5880436" cy="160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Especialistas en operaciones complejas, </a:t>
            </a:r>
            <a:r>
              <a:rPr b="0"/>
              <a:t>multicompañía y multipaís.</a:t>
            </a:r>
          </a:p>
        </p:txBody>
      </p:sp>
      <p:sp>
        <p:nvSpPr>
          <p:cNvPr id="266" name="Círculo"/>
          <p:cNvSpPr/>
          <p:nvPr/>
        </p:nvSpPr>
        <p:spPr>
          <a:xfrm>
            <a:off x="15296384" y="5482574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7" name="108 suscripciones activas"/>
          <p:cNvSpPr txBox="1"/>
          <p:nvPr/>
        </p:nvSpPr>
        <p:spPr>
          <a:xfrm>
            <a:off x="15958129" y="7609809"/>
            <a:ext cx="5499899" cy="1600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Conocimiento funcional y técnico </a:t>
            </a:r>
            <a:r>
              <a:rPr b="0"/>
              <a:t>profundo en cada proyecto.</a:t>
            </a:r>
          </a:p>
        </p:txBody>
      </p:sp>
      <p:sp>
        <p:nvSpPr>
          <p:cNvPr id="268" name="Círculo"/>
          <p:cNvSpPr/>
          <p:nvPr/>
        </p:nvSpPr>
        <p:spPr>
          <a:xfrm>
            <a:off x="15296384" y="7793974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9" name="108 suscripciones activas"/>
          <p:cNvSpPr txBox="1"/>
          <p:nvPr/>
        </p:nvSpPr>
        <p:spPr>
          <a:xfrm>
            <a:off x="15958129" y="9921209"/>
            <a:ext cx="7102216" cy="1092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26 consultores certificados</a:t>
            </a:r>
          </a:p>
          <a:p>
            <a:pPr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en las últimas versiones de Odoo</a:t>
            </a:r>
            <a:r>
              <a:t>.</a:t>
            </a:r>
          </a:p>
        </p:txBody>
      </p:sp>
      <p:sp>
        <p:nvSpPr>
          <p:cNvPr id="270" name="Círculo"/>
          <p:cNvSpPr/>
          <p:nvPr/>
        </p:nvSpPr>
        <p:spPr>
          <a:xfrm>
            <a:off x="15296384" y="10105373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Experiencia en proyectos internacionales"/>
          <p:cNvSpPr txBox="1"/>
          <p:nvPr/>
        </p:nvSpPr>
        <p:spPr>
          <a:xfrm>
            <a:off x="3468074" y="6179159"/>
            <a:ext cx="8860439" cy="46468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Gold Partner en España, </a:t>
            </a:r>
          </a:p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México y Argentina</a:t>
            </a:r>
          </a:p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Presencia local con equipos</a:t>
            </a:r>
          </a:p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propios en cada país</a:t>
            </a:r>
          </a:p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Experiencia comprobada en</a:t>
            </a:r>
          </a:p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proyectos multipaís e internacionales</a:t>
            </a:r>
          </a:p>
        </p:txBody>
      </p:sp>
      <p:pic>
        <p:nvPicPr>
          <p:cNvPr id="27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Círculo"/>
          <p:cNvSpPr/>
          <p:nvPr/>
        </p:nvSpPr>
        <p:spPr>
          <a:xfrm>
            <a:off x="2799584" y="6244642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75" name="Círculo"/>
          <p:cNvSpPr/>
          <p:nvPr/>
        </p:nvSpPr>
        <p:spPr>
          <a:xfrm>
            <a:off x="2799584" y="7990324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76" name="Círculo"/>
          <p:cNvSpPr/>
          <p:nvPr/>
        </p:nvSpPr>
        <p:spPr>
          <a:xfrm>
            <a:off x="2799584" y="9723305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279" name="Agrupar"/>
          <p:cNvGrpSpPr/>
          <p:nvPr/>
        </p:nvGrpSpPr>
        <p:grpSpPr>
          <a:xfrm>
            <a:off x="2807743" y="3372621"/>
            <a:ext cx="10181102" cy="2104518"/>
            <a:chOff x="0" y="0"/>
            <a:chExt cx="10181100" cy="2104516"/>
          </a:xfrm>
        </p:grpSpPr>
        <p:sp>
          <p:nvSpPr>
            <p:cNvPr id="277" name="Partner Gold en dos continentes"/>
            <p:cNvSpPr txBox="1"/>
            <p:nvPr/>
          </p:nvSpPr>
          <p:spPr>
            <a:xfrm>
              <a:off x="0" y="0"/>
              <a:ext cx="10181101" cy="21045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defTabSz="825500">
                <a:spcBef>
                  <a:spcPts val="0"/>
                </a:spcBef>
                <a:defRPr b="1" sz="70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rPr>
                  <a:solidFill>
                    <a:srgbClr val="35447E"/>
                  </a:solidFill>
                </a:rPr>
                <a:t>Odoo</a:t>
              </a:r>
              <a:r>
                <a:t>  </a:t>
              </a:r>
              <a:r>
                <a:rPr>
                  <a:solidFill>
                    <a:srgbClr val="D4AD50"/>
                  </a:solidFill>
                </a:rPr>
                <a:t>Gold Partner</a:t>
              </a:r>
              <a:br>
                <a:rPr>
                  <a:solidFill>
                    <a:srgbClr val="D4AD50"/>
                  </a:solidFill>
                </a:rPr>
              </a:br>
              <a:r>
                <a:t>en dos continentes</a:t>
              </a:r>
            </a:p>
          </p:txBody>
        </p:sp>
        <p:pic>
          <p:nvPicPr>
            <p:cNvPr id="278" name="pasted-image.pdf" descr="pasted-image.pdf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98575" y="55344"/>
              <a:ext cx="2502489" cy="78983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280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481651" y="-3802791"/>
            <a:ext cx="11261819" cy="174184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Nuestros servicios"/>
          <p:cNvSpPr txBox="1"/>
          <p:nvPr/>
        </p:nvSpPr>
        <p:spPr>
          <a:xfrm>
            <a:off x="2822276" y="5706842"/>
            <a:ext cx="12396296" cy="3573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Ganadores del Odoo Partners Award 2025,</a:t>
            </a:r>
            <a:endParaRPr b="0"/>
          </a:p>
          <a:p>
            <a:pPr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Top Performer LATAM</a:t>
            </a:r>
          </a:p>
        </p:txBody>
      </p:sp>
      <p:pic>
        <p:nvPicPr>
          <p:cNvPr id="283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sp>
        <p:nvSpPr>
          <p:cNvPr id="284" name="No es marketing nuestro. Lo dice Odoo."/>
          <p:cNvSpPr txBox="1"/>
          <p:nvPr/>
        </p:nvSpPr>
        <p:spPr>
          <a:xfrm>
            <a:off x="2869286" y="3886199"/>
            <a:ext cx="7443385" cy="1554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spcBef>
                <a:spcPts val="0"/>
              </a:spcBef>
              <a:defRPr sz="5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/>
            </a:pPr>
            <a:r>
              <a:rPr b="0"/>
              <a:t>No es marketing nuestro. Lo dice Odoo.</a:t>
            </a:r>
          </a:p>
        </p:txBody>
      </p:sp>
      <p:pic>
        <p:nvPicPr>
          <p:cNvPr id="285" name="Premio TOP Performer Birtum.png" descr="Premio TOP Performer Birtu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06401" y="3763689"/>
            <a:ext cx="5604422" cy="56044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Personas que entienden el negocio"/>
          <p:cNvSpPr txBox="1"/>
          <p:nvPr/>
        </p:nvSpPr>
        <p:spPr>
          <a:xfrm>
            <a:off x="11311204" y="2273251"/>
            <a:ext cx="11704216" cy="2405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Personas que entienden el negocio</a:t>
            </a:r>
          </a:p>
        </p:txBody>
      </p:sp>
      <p:sp>
        <p:nvSpPr>
          <p:cNvPr id="288" name="+27 colaboradores certificados en las últimas versiones de Odoo"/>
          <p:cNvSpPr txBox="1"/>
          <p:nvPr/>
        </p:nvSpPr>
        <p:spPr>
          <a:xfrm>
            <a:off x="12000296" y="5288951"/>
            <a:ext cx="8058459" cy="1954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 sz="5000">
                <a:solidFill>
                  <a:srgbClr val="34B6E1"/>
                </a:solidFill>
              </a:rPr>
              <a:t>26 colaboradores</a:t>
            </a:r>
            <a:r>
              <a:rPr sz="5000"/>
              <a:t> </a:t>
            </a:r>
            <a:r>
              <a:t>certificados en las últimas versiones de Odoo</a:t>
            </a:r>
          </a:p>
        </p:txBody>
      </p:sp>
      <p:sp>
        <p:nvSpPr>
          <p:cNvPr id="289" name="Consultores con foco en procesos y resultados"/>
          <p:cNvSpPr txBox="1"/>
          <p:nvPr/>
        </p:nvSpPr>
        <p:spPr>
          <a:xfrm>
            <a:off x="12000296" y="7640523"/>
            <a:ext cx="8611769" cy="1954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b="1" sz="5000">
                <a:solidFill>
                  <a:srgbClr val="34B6E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Consultores</a:t>
            </a:r>
          </a:p>
          <a:p>
            <a:pPr defTabSz="825500">
              <a:spcBef>
                <a:spcPts val="0"/>
              </a:spcBef>
              <a:defRPr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que hablan en lenguaje de negocio, no solo de funcionalidades</a:t>
            </a:r>
          </a:p>
        </p:txBody>
      </p:sp>
      <p:sp>
        <p:nvSpPr>
          <p:cNvPr id="290" name="Equipos estables durante todo el proyecto"/>
          <p:cNvSpPr txBox="1"/>
          <p:nvPr/>
        </p:nvSpPr>
        <p:spPr>
          <a:xfrm>
            <a:off x="12000296" y="9992096"/>
            <a:ext cx="8058459" cy="1954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b="1" sz="5000">
                <a:solidFill>
                  <a:srgbClr val="34B6E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Equipos estables</a:t>
            </a:r>
          </a:p>
          <a:p>
            <a:pPr defTabSz="825500">
              <a:spcBef>
                <a:spcPts val="0"/>
              </a:spcBef>
              <a:defRPr b="1">
                <a:solidFill>
                  <a:srgbClr val="23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>
                <a:solidFill>
                  <a:srgbClr val="FFFFFF"/>
                </a:solidFill>
              </a:rPr>
              <a:t>que te conocen y se quedan durante todo el proyecto</a:t>
            </a:r>
          </a:p>
        </p:txBody>
      </p:sp>
      <p:sp>
        <p:nvSpPr>
          <p:cNvPr id="291" name="Círculo"/>
          <p:cNvSpPr/>
          <p:nvPr/>
        </p:nvSpPr>
        <p:spPr>
          <a:xfrm>
            <a:off x="11333984" y="5484221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92" name="Círculo"/>
          <p:cNvSpPr/>
          <p:nvPr/>
        </p:nvSpPr>
        <p:spPr>
          <a:xfrm>
            <a:off x="11333984" y="7799854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93" name="Círculo"/>
          <p:cNvSpPr/>
          <p:nvPr/>
        </p:nvSpPr>
        <p:spPr>
          <a:xfrm>
            <a:off x="11333984" y="10241692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296" name="Agrupar"/>
          <p:cNvGrpSpPr/>
          <p:nvPr/>
        </p:nvGrpSpPr>
        <p:grpSpPr>
          <a:xfrm>
            <a:off x="-29683" y="-7437"/>
            <a:ext cx="9170154" cy="13730874"/>
            <a:chOff x="0" y="0"/>
            <a:chExt cx="9170153" cy="13730873"/>
          </a:xfrm>
        </p:grpSpPr>
        <p:pic>
          <p:nvPicPr>
            <p:cNvPr id="294" name="_DSC3499.jpg" descr="_DSC3499.jpg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5509" t="0" r="5509" b="0"/>
            <a:stretch>
              <a:fillRect/>
            </a:stretch>
          </p:blipFill>
          <p:spPr>
            <a:xfrm>
              <a:off x="0" y="0"/>
              <a:ext cx="9166501" cy="68677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5" name="_DSC3515.jpg" descr="_DSC3515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11018" b="0"/>
            <a:stretch>
              <a:fillRect/>
            </a:stretch>
          </p:blipFill>
          <p:spPr>
            <a:xfrm>
              <a:off x="3652" y="6863164"/>
              <a:ext cx="9166502" cy="68677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CuadroTexto 1"/>
          <p:cNvSpPr txBox="1"/>
          <p:nvPr/>
        </p:nvSpPr>
        <p:spPr>
          <a:xfrm>
            <a:off x="1912171" y="6536133"/>
            <a:ext cx="298846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Discovery</a:t>
            </a:r>
          </a:p>
        </p:txBody>
      </p:sp>
      <p:sp>
        <p:nvSpPr>
          <p:cNvPr id="299" name="CuadroTexto 1"/>
          <p:cNvSpPr txBox="1"/>
          <p:nvPr/>
        </p:nvSpPr>
        <p:spPr>
          <a:xfrm>
            <a:off x="6304717" y="6536133"/>
            <a:ext cx="2880520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Blueprint</a:t>
            </a:r>
          </a:p>
        </p:txBody>
      </p:sp>
      <p:sp>
        <p:nvSpPr>
          <p:cNvPr id="300" name="CuadroTexto 1"/>
          <p:cNvSpPr txBox="1"/>
          <p:nvPr/>
        </p:nvSpPr>
        <p:spPr>
          <a:xfrm>
            <a:off x="10823275" y="6536133"/>
            <a:ext cx="195050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Build</a:t>
            </a:r>
          </a:p>
        </p:txBody>
      </p:sp>
      <p:sp>
        <p:nvSpPr>
          <p:cNvPr id="301" name="Rectángulo"/>
          <p:cNvSpPr/>
          <p:nvPr/>
        </p:nvSpPr>
        <p:spPr>
          <a:xfrm>
            <a:off x="-12700" y="10825331"/>
            <a:ext cx="24409400" cy="2928769"/>
          </a:xfrm>
          <a:prstGeom prst="rect">
            <a:avLst/>
          </a:prstGeom>
          <a:solidFill>
            <a:srgbClr val="314683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 defTabSz="825500">
              <a:spcBef>
                <a:spcPts val="0"/>
              </a:spcBef>
              <a:defRPr sz="30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"/>
              </a:defRPr>
            </a:pPr>
          </a:p>
        </p:txBody>
      </p:sp>
      <p:sp>
        <p:nvSpPr>
          <p:cNvPr id="302" name="CuadroTexto 1"/>
          <p:cNvSpPr txBox="1"/>
          <p:nvPr/>
        </p:nvSpPr>
        <p:spPr>
          <a:xfrm>
            <a:off x="13475585" y="6536133"/>
            <a:ext cx="4982960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b="1" i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Go Live e Hypercare</a:t>
            </a:r>
          </a:p>
        </p:txBody>
      </p:sp>
      <p:sp>
        <p:nvSpPr>
          <p:cNvPr id="303" name="CuadroTexto 2"/>
          <p:cNvSpPr txBox="1"/>
          <p:nvPr/>
        </p:nvSpPr>
        <p:spPr>
          <a:xfrm>
            <a:off x="4210837" y="11553115"/>
            <a:ext cx="15962327" cy="13283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 defTabSz="825500">
              <a:spcBef>
                <a:spcPts val="0"/>
              </a:spcBef>
              <a:defRPr sz="43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Un sistema de trabajo propio, desarrollado</a:t>
            </a:r>
          </a:p>
          <a:p>
            <a:pPr algn="ctr" defTabSz="825500">
              <a:spcBef>
                <a:spcPts val="0"/>
              </a:spcBef>
              <a:defRPr sz="43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 la experiencia de más de </a:t>
            </a:r>
            <a:r>
              <a:rPr b="1">
                <a:solidFill>
                  <a:srgbClr val="FFFFFF"/>
                </a:solidFill>
              </a:rPr>
              <a:t>300 empresas implementadas.</a:t>
            </a:r>
          </a:p>
        </p:txBody>
      </p:sp>
      <p:sp>
        <p:nvSpPr>
          <p:cNvPr id="304" name="CuadroTexto 1"/>
          <p:cNvSpPr txBox="1"/>
          <p:nvPr/>
        </p:nvSpPr>
        <p:spPr>
          <a:xfrm>
            <a:off x="18483206" y="6536133"/>
            <a:ext cx="4416705" cy="595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ctr" defTabSz="825500">
              <a:spcBef>
                <a:spcPts val="0"/>
              </a:spcBef>
              <a:defRPr b="1" sz="35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Customer Success</a:t>
            </a:r>
          </a:p>
        </p:txBody>
      </p:sp>
      <p:sp>
        <p:nvSpPr>
          <p:cNvPr id="305" name="CuadroTexto 2"/>
          <p:cNvSpPr txBox="1"/>
          <p:nvPr/>
        </p:nvSpPr>
        <p:spPr>
          <a:xfrm>
            <a:off x="1198051" y="7419841"/>
            <a:ext cx="4416704" cy="1845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 defTabSz="825500">
              <a:spcBef>
                <a:spcPts val="0"/>
              </a:spcBef>
              <a:defRPr sz="200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24B0DE"/>
                </a:solidFill>
              </a:rPr>
              <a:t>Antes de hablar de Odoo, entendemos cómo opera tu empresa</a:t>
            </a:r>
            <a:r>
              <a:rPr>
                <a:solidFill>
                  <a:srgbClr val="24B0DE"/>
                </a:solidFill>
              </a:rPr>
              <a:t>.</a:t>
            </a:r>
            <a:r>
              <a:t> Mapeamos procesos reales, identificamos gaps y definimos el alcance exacto. Sin Discovery aprobado, no avanzamos.</a:t>
            </a:r>
          </a:p>
        </p:txBody>
      </p:sp>
      <p:sp>
        <p:nvSpPr>
          <p:cNvPr id="306" name="CuadroTexto 2"/>
          <p:cNvSpPr txBox="1"/>
          <p:nvPr/>
        </p:nvSpPr>
        <p:spPr>
          <a:xfrm>
            <a:off x="5901683" y="7419841"/>
            <a:ext cx="3686587" cy="1845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 defTabSz="825500">
              <a:spcBef>
                <a:spcPts val="0"/>
              </a:spcBef>
              <a:defRPr sz="200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24B0DE"/>
                </a:solidFill>
              </a:rPr>
              <a:t>Diseñamos la solución:</a:t>
            </a:r>
            <a:r>
              <a:t> qué se configura, qué se desarrolla, cómo se integra. El cliente lo firma antes de que empiece la construcción. Es el contrato funcional del proyecto.</a:t>
            </a:r>
          </a:p>
        </p:txBody>
      </p:sp>
      <p:sp>
        <p:nvSpPr>
          <p:cNvPr id="307" name="CuadroTexto 2"/>
          <p:cNvSpPr txBox="1"/>
          <p:nvPr/>
        </p:nvSpPr>
        <p:spPr>
          <a:xfrm>
            <a:off x="10146131" y="7419841"/>
            <a:ext cx="3304792" cy="1845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 defTabSz="825500">
              <a:spcBef>
                <a:spcPts val="0"/>
              </a:spcBef>
              <a:defRPr sz="200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24B0DE"/>
                </a:solidFill>
              </a:rPr>
              <a:t>Construimos en sprints de dos semanas</a:t>
            </a:r>
            <a:r>
              <a:t> con demo al cliente al final de cada uno. La fase termina con el </a:t>
            </a:r>
            <a:r>
              <a:rPr i="1"/>
              <a:t>Pruebas de Aceptación del Usuario</a:t>
            </a:r>
            <a:r>
              <a:t> (UAT) aprobado.</a:t>
            </a:r>
          </a:p>
        </p:txBody>
      </p:sp>
      <p:sp>
        <p:nvSpPr>
          <p:cNvPr id="308" name="CuadroTexto 2"/>
          <p:cNvSpPr txBox="1"/>
          <p:nvPr/>
        </p:nvSpPr>
        <p:spPr>
          <a:xfrm>
            <a:off x="13977433" y="7419841"/>
            <a:ext cx="3979263" cy="15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 defTabSz="825500">
              <a:spcBef>
                <a:spcPts val="0"/>
              </a:spcBef>
              <a:defRPr sz="200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24B0DE"/>
                </a:solidFill>
              </a:rPr>
              <a:t>Migración, activación y capacitación.</a:t>
            </a:r>
            <a:r>
              <a:rPr b="1"/>
              <a:t> </a:t>
            </a:r>
            <a:r>
              <a:t>Durante los primeros 30 días el equipo Birtum está en soporte prioritario. El Go Live es solo el comienzo.</a:t>
            </a:r>
          </a:p>
        </p:txBody>
      </p:sp>
      <p:sp>
        <p:nvSpPr>
          <p:cNvPr id="309" name="CuadroTexto 2"/>
          <p:cNvSpPr txBox="1"/>
          <p:nvPr/>
        </p:nvSpPr>
        <p:spPr>
          <a:xfrm>
            <a:off x="18647753" y="7419841"/>
            <a:ext cx="4087610" cy="1553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 defTabSz="825500">
              <a:spcBef>
                <a:spcPts val="0"/>
              </a:spcBef>
              <a:defRPr sz="2000">
                <a:solidFill>
                  <a:srgbClr val="424242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24B0DE"/>
                </a:solidFill>
              </a:rPr>
              <a:t>Seguimiento de adopción, soporte continuo y revisiones trimestrales.</a:t>
            </a:r>
            <a:r>
              <a:rPr>
                <a:solidFill>
                  <a:srgbClr val="24B0DE"/>
                </a:solidFill>
              </a:rPr>
              <a:t> </a:t>
            </a:r>
            <a:r>
              <a:t>No medimos el éxito por los entregables. Lo medimos por los resultados de tu negocio.</a:t>
            </a:r>
          </a:p>
        </p:txBody>
      </p:sp>
      <p:grpSp>
        <p:nvGrpSpPr>
          <p:cNvPr id="313" name="Agrupar"/>
          <p:cNvGrpSpPr/>
          <p:nvPr/>
        </p:nvGrpSpPr>
        <p:grpSpPr>
          <a:xfrm>
            <a:off x="7239876" y="2180265"/>
            <a:ext cx="9904248" cy="1635050"/>
            <a:chOff x="0" y="0"/>
            <a:chExt cx="9904246" cy="1635048"/>
          </a:xfrm>
        </p:grpSpPr>
        <p:sp>
          <p:nvSpPr>
            <p:cNvPr id="310" name="La metodología"/>
            <p:cNvSpPr txBox="1"/>
            <p:nvPr/>
          </p:nvSpPr>
          <p:spPr>
            <a:xfrm>
              <a:off x="0" y="0"/>
              <a:ext cx="6683264" cy="10885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825500">
                <a:spcBef>
                  <a:spcPts val="0"/>
                </a:spcBef>
                <a:defRPr b="1" sz="7000">
                  <a:solidFill>
                    <a:srgbClr val="2B4687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La metodología</a:t>
              </a:r>
            </a:p>
          </p:txBody>
        </p:sp>
        <p:pic>
          <p:nvPicPr>
            <p:cNvPr id="311" name="Imagen" descr="Imagen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6807205" y="84078"/>
              <a:ext cx="3097042" cy="7743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12" name="Cómo entregamos lo que prometemos."/>
            <p:cNvSpPr txBox="1"/>
            <p:nvPr/>
          </p:nvSpPr>
          <p:spPr>
            <a:xfrm>
              <a:off x="203200" y="929014"/>
              <a:ext cx="9584656" cy="7060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defTabSz="825500">
                <a:spcBef>
                  <a:spcPts val="0"/>
                </a:spcBef>
                <a:defRPr sz="4300">
                  <a:solidFill>
                    <a:srgbClr val="24B0DE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>
                <a:defRPr b="1" sz="7000">
                  <a:solidFill>
                    <a:srgbClr val="2B4687"/>
                  </a:solidFill>
                </a:defRPr>
              </a:pPr>
              <a:r>
                <a:rPr b="0" sz="4300">
                  <a:solidFill>
                    <a:srgbClr val="24B0DE"/>
                  </a:solidFill>
                </a:rPr>
                <a:t>Cómo entregamos lo que prometemos.</a:t>
              </a:r>
            </a:p>
          </p:txBody>
        </p:sp>
      </p:grpSp>
      <p:pic>
        <p:nvPicPr>
          <p:cNvPr id="314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788543" y="4949512"/>
            <a:ext cx="1235720" cy="1235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5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127116" y="4949512"/>
            <a:ext cx="1235720" cy="1235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n" descr="Imagen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1180667" y="4949512"/>
            <a:ext cx="1235720" cy="1235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n" descr="Imagen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349205" y="4949512"/>
            <a:ext cx="1235720" cy="1235720"/>
          </a:xfrm>
          <a:prstGeom prst="rect">
            <a:avLst/>
          </a:prstGeom>
          <a:ln w="12700">
            <a:miter lim="400000"/>
          </a:ln>
        </p:spPr>
      </p:pic>
      <p:pic>
        <p:nvPicPr>
          <p:cNvPr id="318" name="Imagen" descr="Imagen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20073698" y="4949512"/>
            <a:ext cx="1235720" cy="12357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Rectángulo"/>
          <p:cNvSpPr/>
          <p:nvPr/>
        </p:nvSpPr>
        <p:spPr>
          <a:xfrm>
            <a:off x="-456532" y="-188038"/>
            <a:ext cx="25149824" cy="4378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pic>
        <p:nvPicPr>
          <p:cNvPr id="32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sp>
        <p:nvSpPr>
          <p:cNvPr id="322" name="El Go Live es solo el comienzo"/>
          <p:cNvSpPr txBox="1"/>
          <p:nvPr/>
        </p:nvSpPr>
        <p:spPr>
          <a:xfrm>
            <a:off x="7629224" y="5447033"/>
            <a:ext cx="8796872" cy="81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 defTabSz="825500">
              <a:spcBef>
                <a:spcPts val="0"/>
              </a:spcBef>
              <a:defRPr b="1" sz="5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0"/>
              <a:t>El </a:t>
            </a:r>
            <a:r>
              <a:rPr b="0" i="1"/>
              <a:t>Go Live </a:t>
            </a:r>
            <a:r>
              <a:rPr b="0"/>
              <a:t>es solo el comienzo</a:t>
            </a:r>
          </a:p>
        </p:txBody>
      </p:sp>
      <p:pic>
        <p:nvPicPr>
          <p:cNvPr id="323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37963" y="1236666"/>
            <a:ext cx="6308075" cy="2250674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108 suscripciones activas"/>
          <p:cNvSpPr txBox="1"/>
          <p:nvPr/>
        </p:nvSpPr>
        <p:spPr>
          <a:xfrm>
            <a:off x="2849811" y="8657650"/>
            <a:ext cx="3881443" cy="1374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24B0DE"/>
                </a:solidFill>
              </a:rPr>
              <a:t>Soporte continuo </a:t>
            </a:r>
            <a:r>
              <a:t>con equipos que ya conocen tu operación</a:t>
            </a:r>
          </a:p>
        </p:txBody>
      </p:sp>
      <p:sp>
        <p:nvSpPr>
          <p:cNvPr id="325" name="13  consultores certificados en las últimas versiones de"/>
          <p:cNvSpPr txBox="1"/>
          <p:nvPr/>
        </p:nvSpPr>
        <p:spPr>
          <a:xfrm>
            <a:off x="16878028" y="8657650"/>
            <a:ext cx="4461818" cy="1374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Medimos nuestro éxito por los </a:t>
            </a:r>
            <a:r>
              <a:rPr b="1">
                <a:solidFill>
                  <a:srgbClr val="24B0DE"/>
                </a:solidFill>
              </a:rPr>
              <a:t>resultados</a:t>
            </a:r>
            <a:endParaRPr b="1">
              <a:solidFill>
                <a:srgbClr val="24B0DE"/>
              </a:solidFill>
            </a:endParaRPr>
          </a:p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24B0DE"/>
                </a:solidFill>
              </a:rPr>
              <a:t>de tu negocio</a:t>
            </a:r>
          </a:p>
        </p:txBody>
      </p:sp>
      <p:sp>
        <p:nvSpPr>
          <p:cNvPr id="326" name="108 suscripciones activas"/>
          <p:cNvSpPr txBox="1"/>
          <p:nvPr/>
        </p:nvSpPr>
        <p:spPr>
          <a:xfrm>
            <a:off x="7239373" y="8657650"/>
            <a:ext cx="4170147" cy="1374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24B0DE"/>
                </a:solidFill>
              </a:rPr>
              <a:t>Birtum Care:</a:t>
            </a:r>
            <a:endParaRPr b="1">
              <a:solidFill>
                <a:srgbClr val="24B0DE"/>
              </a:solidFill>
            </a:endParaRPr>
          </a:p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modelo de acompañamiento anual</a:t>
            </a:r>
          </a:p>
        </p:txBody>
      </p:sp>
      <p:sp>
        <p:nvSpPr>
          <p:cNvPr id="327" name="108 suscripciones activas"/>
          <p:cNvSpPr txBox="1"/>
          <p:nvPr/>
        </p:nvSpPr>
        <p:spPr>
          <a:xfrm>
            <a:off x="11777079" y="8657650"/>
            <a:ext cx="4660652" cy="13743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24B0DE"/>
                </a:solidFill>
              </a:rPr>
              <a:t>Acompañamiento en migraciones</a:t>
            </a:r>
            <a:r>
              <a:t> a las nuevas versiones de Odoo</a:t>
            </a:r>
          </a:p>
        </p:txBody>
      </p:sp>
      <p:pic>
        <p:nvPicPr>
          <p:cNvPr id="328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232466" y="7239711"/>
            <a:ext cx="1116134" cy="1116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29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66379" y="7239711"/>
            <a:ext cx="1116134" cy="1116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30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549338" y="7239711"/>
            <a:ext cx="1116134" cy="1116134"/>
          </a:xfrm>
          <a:prstGeom prst="rect">
            <a:avLst/>
          </a:prstGeom>
          <a:ln w="12700">
            <a:miter lim="400000"/>
          </a:ln>
        </p:spPr>
      </p:pic>
      <p:pic>
        <p:nvPicPr>
          <p:cNvPr id="331" name="Imagen" descr="Imagen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8400738" y="7239711"/>
            <a:ext cx="1116134" cy="11161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ángulo redondeado"/>
          <p:cNvSpPr/>
          <p:nvPr/>
        </p:nvSpPr>
        <p:spPr>
          <a:xfrm>
            <a:off x="2768777" y="4987399"/>
            <a:ext cx="4472244" cy="4912229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34" name="Rectángulo redondeado"/>
          <p:cNvSpPr/>
          <p:nvPr/>
        </p:nvSpPr>
        <p:spPr>
          <a:xfrm>
            <a:off x="7534619" y="4987399"/>
            <a:ext cx="4809506" cy="4912229"/>
          </a:xfrm>
          <a:prstGeom prst="roundRect">
            <a:avLst>
              <a:gd name="adj" fmla="val 1532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35" name="Rectángulo redondeado"/>
          <p:cNvSpPr/>
          <p:nvPr/>
        </p:nvSpPr>
        <p:spPr>
          <a:xfrm>
            <a:off x="12637723" y="4987399"/>
            <a:ext cx="4472244" cy="4912229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36" name="Rectángulo redondeado"/>
          <p:cNvSpPr/>
          <p:nvPr/>
        </p:nvSpPr>
        <p:spPr>
          <a:xfrm>
            <a:off x="17334402" y="4987399"/>
            <a:ext cx="4472244" cy="4912229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37" name="Consultoría de procesos"/>
          <p:cNvSpPr txBox="1"/>
          <p:nvPr/>
        </p:nvSpPr>
        <p:spPr>
          <a:xfrm>
            <a:off x="3038359" y="7719367"/>
            <a:ext cx="3933080" cy="1353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4400">
                <a:solidFill>
                  <a:srgbClr val="D92F8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Consultoría de procesos</a:t>
            </a:r>
          </a:p>
        </p:txBody>
      </p:sp>
      <p:sp>
        <p:nvSpPr>
          <p:cNvPr id="338" name="Implementación Odoo ERP"/>
          <p:cNvSpPr txBox="1"/>
          <p:nvPr/>
        </p:nvSpPr>
        <p:spPr>
          <a:xfrm>
            <a:off x="7471975" y="7719367"/>
            <a:ext cx="4934792" cy="1353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4400">
                <a:solidFill>
                  <a:srgbClr val="D92F8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Implementación Odoo ERP</a:t>
            </a:r>
          </a:p>
        </p:txBody>
      </p:sp>
      <p:sp>
        <p:nvSpPr>
          <p:cNvPr id="339" name="Desarrollos a medida"/>
          <p:cNvSpPr txBox="1"/>
          <p:nvPr/>
        </p:nvSpPr>
        <p:spPr>
          <a:xfrm>
            <a:off x="12371682" y="7719367"/>
            <a:ext cx="4934792" cy="1353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 defTabSz="825500">
              <a:spcBef>
                <a:spcPts val="0"/>
              </a:spcBef>
              <a:defRPr b="1" sz="4400">
                <a:solidFill>
                  <a:srgbClr val="D92F8A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Desarrollos</a:t>
            </a:r>
            <a:br/>
            <a:r>
              <a:t>a medida</a:t>
            </a:r>
          </a:p>
        </p:txBody>
      </p:sp>
      <p:sp>
        <p:nvSpPr>
          <p:cNvPr id="340" name="Soporte y Customer Success"/>
          <p:cNvSpPr txBox="1"/>
          <p:nvPr/>
        </p:nvSpPr>
        <p:spPr>
          <a:xfrm>
            <a:off x="17103129" y="7719367"/>
            <a:ext cx="4934792" cy="198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4400">
                <a:solidFill>
                  <a:srgbClr val="D92F8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Soporte y Customer Success</a:t>
            </a:r>
          </a:p>
        </p:txBody>
      </p:sp>
      <p:pic>
        <p:nvPicPr>
          <p:cNvPr id="341" name="pasted-image.pdf" descr="pasted-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255598" y="5798453"/>
            <a:ext cx="1498602" cy="1498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2" name="pasted-image.pdf" descr="pasted-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841062" y="5798453"/>
            <a:ext cx="1498602" cy="1498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3" name="pasted-image.pdf" descr="pasted-image.pdf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124545" y="5798453"/>
            <a:ext cx="1498602" cy="1498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pasted-image.pdf" descr="pasted-image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209909" y="5808371"/>
            <a:ext cx="1458927" cy="1458926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Nuestros servicios"/>
          <p:cNvSpPr txBox="1"/>
          <p:nvPr/>
        </p:nvSpPr>
        <p:spPr>
          <a:xfrm>
            <a:off x="7348585" y="2924275"/>
            <a:ext cx="9331231" cy="123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Nuestros servicios</a:t>
            </a:r>
          </a:p>
        </p:txBody>
      </p:sp>
      <p:pic>
        <p:nvPicPr>
          <p:cNvPr id="346" name="Imagen" descr="Imagen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Rectángulo"/>
          <p:cNvSpPr/>
          <p:nvPr/>
        </p:nvSpPr>
        <p:spPr>
          <a:xfrm>
            <a:off x="-456532" y="-188038"/>
            <a:ext cx="25149824" cy="43789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49" name="192 suscripciones activas"/>
          <p:cNvSpPr txBox="1"/>
          <p:nvPr/>
        </p:nvSpPr>
        <p:spPr>
          <a:xfrm>
            <a:off x="5702416" y="7292054"/>
            <a:ext cx="2621166" cy="1818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b="1">
                <a:solidFill>
                  <a:srgbClr val="34B6E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6000">
                <a:solidFill>
                  <a:srgbClr val="24B0DE"/>
                </a:solidFill>
              </a:rPr>
              <a:t>192</a:t>
            </a:r>
            <a:r>
              <a:rPr>
                <a:solidFill>
                  <a:srgbClr val="3E5691"/>
                </a:solidFill>
              </a:rPr>
              <a:t> </a:t>
            </a:r>
            <a:r>
              <a:rPr b="0" sz="3000">
                <a:solidFill>
                  <a:srgbClr val="FFFFFF"/>
                </a:solidFill>
              </a:rPr>
              <a:t>Clientes activos</a:t>
            </a:r>
          </a:p>
        </p:txBody>
      </p:sp>
      <p:sp>
        <p:nvSpPr>
          <p:cNvPr id="350" name="4.863 usuarios Enterprise activos"/>
          <p:cNvSpPr txBox="1"/>
          <p:nvPr/>
        </p:nvSpPr>
        <p:spPr>
          <a:xfrm>
            <a:off x="9659959" y="7292054"/>
            <a:ext cx="3288512" cy="1387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b="1" sz="6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4.863</a:t>
            </a:r>
          </a:p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Usuarios activos</a:t>
            </a:r>
          </a:p>
        </p:txBody>
      </p:sp>
      <p:sp>
        <p:nvSpPr>
          <p:cNvPr id="351" name="94%  de tasa de retención global"/>
          <p:cNvSpPr txBox="1"/>
          <p:nvPr/>
        </p:nvSpPr>
        <p:spPr>
          <a:xfrm>
            <a:off x="5728722" y="9646886"/>
            <a:ext cx="2912010" cy="1818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b="1">
                <a:solidFill>
                  <a:srgbClr val="34B6E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sz="6000">
                <a:solidFill>
                  <a:srgbClr val="24B0DE"/>
                </a:solidFill>
              </a:rPr>
              <a:t>94%</a:t>
            </a:r>
            <a:br/>
            <a:r>
              <a:rPr b="0" sz="3000">
                <a:solidFill>
                  <a:srgbClr val="FFFFFF"/>
                </a:solidFill>
              </a:rPr>
              <a:t>Tasa de retención global</a:t>
            </a:r>
          </a:p>
        </p:txBody>
      </p:sp>
      <p:sp>
        <p:nvSpPr>
          <p:cNvPr id="352" name="25  consultores certificados en las últimas versiones de"/>
          <p:cNvSpPr txBox="1"/>
          <p:nvPr/>
        </p:nvSpPr>
        <p:spPr>
          <a:xfrm>
            <a:off x="9628324" y="9646886"/>
            <a:ext cx="3842693" cy="1818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b="1" sz="6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+60</a:t>
            </a:r>
          </a:p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Personas conforman nuestro equipo</a:t>
            </a:r>
          </a:p>
        </p:txBody>
      </p:sp>
      <p:sp>
        <p:nvSpPr>
          <p:cNvPr id="353" name="+1.468  nuevos usuarios Enterprise en los últimos 12 meses"/>
          <p:cNvSpPr txBox="1"/>
          <p:nvPr/>
        </p:nvSpPr>
        <p:spPr>
          <a:xfrm>
            <a:off x="14284848" y="7292054"/>
            <a:ext cx="3681766" cy="1818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b="1" sz="6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+1.468 </a:t>
            </a:r>
          </a:p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Nuevos usuarios en los últimos 12 meses</a:t>
            </a:r>
          </a:p>
        </p:txBody>
      </p:sp>
      <p:grpSp>
        <p:nvGrpSpPr>
          <p:cNvPr id="356" name="Agrupar"/>
          <p:cNvGrpSpPr/>
          <p:nvPr/>
        </p:nvGrpSpPr>
        <p:grpSpPr>
          <a:xfrm>
            <a:off x="6297988" y="5734127"/>
            <a:ext cx="9461212" cy="708158"/>
            <a:chOff x="0" y="0"/>
            <a:chExt cx="9461211" cy="708156"/>
          </a:xfrm>
        </p:grpSpPr>
        <p:sp>
          <p:nvSpPr>
            <p:cNvPr id="354" name="Birtum en cifras – KPIs como Partner"/>
            <p:cNvSpPr txBox="1"/>
            <p:nvPr/>
          </p:nvSpPr>
          <p:spPr>
            <a:xfrm>
              <a:off x="0" y="0"/>
              <a:ext cx="9461212" cy="7081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algn="ctr" defTabSz="825500">
                <a:spcBef>
                  <a:spcPts val="0"/>
                </a:spcBef>
                <a:defRPr sz="44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>
                <a:defRPr b="1"/>
              </a:pPr>
              <a:r>
                <a:rPr b="0"/>
                <a:t>KPIs como Partner       </a:t>
              </a:r>
            </a:p>
          </p:txBody>
        </p:sp>
        <p:pic>
          <p:nvPicPr>
            <p:cNvPr id="355" name="pasted-image.pdf" descr="pasted-image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7246984" y="96402"/>
              <a:ext cx="1632828" cy="5153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57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pic>
        <p:nvPicPr>
          <p:cNvPr id="358" name="Imagen" descr="Imagen"/>
          <p:cNvPicPr>
            <a:picLocks noChangeAspect="1"/>
          </p:cNvPicPr>
          <p:nvPr/>
        </p:nvPicPr>
        <p:blipFill>
          <a:blip r:embed="rId4">
            <a:extLst/>
          </a:blip>
          <a:srcRect l="0" t="0" r="0" b="16274"/>
          <a:stretch>
            <a:fillRect/>
          </a:stretch>
        </p:blipFill>
        <p:spPr>
          <a:xfrm>
            <a:off x="8339201" y="1135538"/>
            <a:ext cx="5930028" cy="1599221"/>
          </a:xfrm>
          <a:prstGeom prst="rect">
            <a:avLst/>
          </a:prstGeom>
          <a:ln w="12700">
            <a:miter lim="400000"/>
          </a:ln>
        </p:spPr>
      </p:pic>
      <p:sp>
        <p:nvSpPr>
          <p:cNvPr id="359" name="Los números que nos respaldan."/>
          <p:cNvSpPr txBox="1"/>
          <p:nvPr/>
        </p:nvSpPr>
        <p:spPr>
          <a:xfrm>
            <a:off x="8271015" y="2823582"/>
            <a:ext cx="7513291" cy="65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 b="1">
                <a:solidFill>
                  <a:srgbClr val="2B4687"/>
                </a:solidFill>
              </a:defRPr>
            </a:pPr>
            <a:r>
              <a:rPr b="0">
                <a:solidFill>
                  <a:srgbClr val="24B0DE"/>
                </a:solidFill>
              </a:rPr>
              <a:t>Los números que nos respaldan.</a:t>
            </a:r>
          </a:p>
        </p:txBody>
      </p:sp>
      <p:sp>
        <p:nvSpPr>
          <p:cNvPr id="360" name="hoy"/>
          <p:cNvSpPr txBox="1"/>
          <p:nvPr/>
        </p:nvSpPr>
        <p:spPr>
          <a:xfrm>
            <a:off x="14021325" y="1563682"/>
            <a:ext cx="1694794" cy="10885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7000">
                <a:solidFill>
                  <a:srgbClr val="2B468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hoy</a:t>
            </a:r>
          </a:p>
        </p:txBody>
      </p:sp>
      <p:sp>
        <p:nvSpPr>
          <p:cNvPr id="361" name="Birtum en cifras"/>
          <p:cNvSpPr txBox="1"/>
          <p:nvPr/>
        </p:nvSpPr>
        <p:spPr>
          <a:xfrm>
            <a:off x="9843359" y="5030537"/>
            <a:ext cx="4368603" cy="71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4400">
                <a:solidFill>
                  <a:srgbClr val="C9477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Birtum en cifras</a:t>
            </a:r>
          </a:p>
        </p:txBody>
      </p:sp>
      <p:sp>
        <p:nvSpPr>
          <p:cNvPr id="362" name="25  consultores certificados en las últimas versiones de"/>
          <p:cNvSpPr txBox="1"/>
          <p:nvPr/>
        </p:nvSpPr>
        <p:spPr>
          <a:xfrm>
            <a:off x="14204385" y="9646886"/>
            <a:ext cx="3842693" cy="18188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 defTabSz="825500">
              <a:spcBef>
                <a:spcPts val="0"/>
              </a:spcBef>
              <a:defRPr b="1" sz="6000">
                <a:solidFill>
                  <a:srgbClr val="24B0D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26</a:t>
            </a:r>
          </a:p>
          <a:p>
            <a:pPr algn="ctr" defTabSz="825500">
              <a:spcBef>
                <a:spcPts val="0"/>
              </a:spcBef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Consultores certificados por Odoo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Rectángulo redondeado"/>
          <p:cNvSpPr/>
          <p:nvPr/>
        </p:nvSpPr>
        <p:spPr>
          <a:xfrm>
            <a:off x="2904353" y="3907899"/>
            <a:ext cx="3075670" cy="3378259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65" name="Nuestros servicios"/>
          <p:cNvSpPr txBox="1"/>
          <p:nvPr/>
        </p:nvSpPr>
        <p:spPr>
          <a:xfrm>
            <a:off x="5816052" y="1832075"/>
            <a:ext cx="12396297" cy="12367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Casos de éxito</a:t>
            </a:r>
          </a:p>
        </p:txBody>
      </p:sp>
      <p:pic>
        <p:nvPicPr>
          <p:cNvPr id="366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Rectángulo redondeado"/>
          <p:cNvSpPr/>
          <p:nvPr/>
        </p:nvSpPr>
        <p:spPr>
          <a:xfrm>
            <a:off x="6701653" y="3907899"/>
            <a:ext cx="3075670" cy="3378259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68" name="Rectángulo redondeado"/>
          <p:cNvSpPr/>
          <p:nvPr/>
        </p:nvSpPr>
        <p:spPr>
          <a:xfrm>
            <a:off x="10483894" y="3907899"/>
            <a:ext cx="3075670" cy="3378259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69" name="Rectángulo redondeado"/>
          <p:cNvSpPr/>
          <p:nvPr/>
        </p:nvSpPr>
        <p:spPr>
          <a:xfrm>
            <a:off x="14266136" y="3907899"/>
            <a:ext cx="3075670" cy="3378259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70" name="Rectángulo redondeado"/>
          <p:cNvSpPr/>
          <p:nvPr/>
        </p:nvSpPr>
        <p:spPr>
          <a:xfrm>
            <a:off x="18048378" y="3907899"/>
            <a:ext cx="3075670" cy="3378259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71" name="Rectángulo redondeado"/>
          <p:cNvSpPr/>
          <p:nvPr/>
        </p:nvSpPr>
        <p:spPr>
          <a:xfrm>
            <a:off x="2904353" y="7883919"/>
            <a:ext cx="3075670" cy="3378258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72" name="Rectángulo redondeado"/>
          <p:cNvSpPr/>
          <p:nvPr/>
        </p:nvSpPr>
        <p:spPr>
          <a:xfrm>
            <a:off x="6701653" y="7883919"/>
            <a:ext cx="3075670" cy="3378258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73" name="Rectángulo redondeado"/>
          <p:cNvSpPr/>
          <p:nvPr/>
        </p:nvSpPr>
        <p:spPr>
          <a:xfrm>
            <a:off x="10483894" y="7883919"/>
            <a:ext cx="3075670" cy="3378258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74" name="Rectángulo redondeado"/>
          <p:cNvSpPr/>
          <p:nvPr/>
        </p:nvSpPr>
        <p:spPr>
          <a:xfrm>
            <a:off x="14266136" y="7883919"/>
            <a:ext cx="3075670" cy="3378258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75" name="Rectángulo redondeado"/>
          <p:cNvSpPr/>
          <p:nvPr/>
        </p:nvSpPr>
        <p:spPr>
          <a:xfrm>
            <a:off x="18048378" y="7883919"/>
            <a:ext cx="3075670" cy="3378258"/>
          </a:xfrm>
          <a:prstGeom prst="roundRect">
            <a:avLst>
              <a:gd name="adj" fmla="val 1647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pic>
        <p:nvPicPr>
          <p:cNvPr id="376" name="logos-Clientes-Termiz.jpg" descr="logos-Clientes-Termiz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490049" y="4473482"/>
            <a:ext cx="2247093" cy="224709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Anytime-Fitness-logo-1.png" descr="Anytime-Fitness-logo-1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498953" y="4815680"/>
            <a:ext cx="2913593" cy="1638897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Cruz Roja Mexicana.jpg" descr="Cruz Roja Mexicana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7419158" y="4784228"/>
            <a:ext cx="1625601" cy="1625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SISMA LASER SYSTEMS.png" descr="SISMA LASER SYSTEMS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4557271" y="4700137"/>
            <a:ext cx="2467869" cy="1870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80" name="logo_web.png" descr="logo_web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18216054" y="9151724"/>
            <a:ext cx="2740319" cy="8426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81" name="DPACK.png" descr="DPACK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174225" y="4360064"/>
            <a:ext cx="2247093" cy="2247094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logos-Clientes-Prova.jpg" descr="logos-Clientes-Prova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071517" y="8501506"/>
            <a:ext cx="2320884" cy="23208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83" name="Air liquide logo.png" descr="Air liquide logo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3189634" y="9241684"/>
            <a:ext cx="2505108" cy="66272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4" name="Resa Expo Logistics_.jpg" descr="Resa Expo Logistics_.jp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4584145" y="8269384"/>
            <a:ext cx="2607329" cy="2607329"/>
          </a:xfrm>
          <a:prstGeom prst="rect">
            <a:avLst/>
          </a:prstGeom>
          <a:ln w="12700">
            <a:miter lim="400000"/>
          </a:ln>
        </p:spPr>
      </p:pic>
      <p:pic>
        <p:nvPicPr>
          <p:cNvPr id="385" name="WAYNA AERO logo waynabox.png" descr="WAYNA AERO logo waynabox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10769175" y="8416923"/>
            <a:ext cx="2490051" cy="2490050"/>
          </a:xfrm>
          <a:prstGeom prst="rect">
            <a:avLst/>
          </a:prstGeom>
          <a:ln w="12700">
            <a:miter lim="400000"/>
          </a:ln>
        </p:spPr>
      </p:pic>
      <p:pic>
        <p:nvPicPr>
          <p:cNvPr id="386" name="TOTAL PLAY TELECOMUNICACIONES.jpg" descr="TOTAL PLAY TELECOMUNICACIONES.jp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4680424" y="8449502"/>
            <a:ext cx="2247094" cy="224709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Rectángulo"/>
          <p:cNvSpPr/>
          <p:nvPr/>
        </p:nvSpPr>
        <p:spPr>
          <a:xfrm>
            <a:off x="-192538" y="8496537"/>
            <a:ext cx="24625504" cy="5603168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sp>
        <p:nvSpPr>
          <p:cNvPr id="389" name="Especialistas en operaciones  complejas"/>
          <p:cNvSpPr txBox="1"/>
          <p:nvPr/>
        </p:nvSpPr>
        <p:spPr>
          <a:xfrm>
            <a:off x="4907402" y="2516560"/>
            <a:ext cx="14425624" cy="2405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 ecosistema que amplía el valor para nuestros clientes</a:t>
            </a:r>
          </a:p>
        </p:txBody>
      </p:sp>
      <p:sp>
        <p:nvSpPr>
          <p:cNvPr id="390" name="Multi compañía"/>
          <p:cNvSpPr txBox="1"/>
          <p:nvPr/>
        </p:nvSpPr>
        <p:spPr>
          <a:xfrm>
            <a:off x="7773041" y="5360616"/>
            <a:ext cx="8694345" cy="15540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825500">
              <a:spcBef>
                <a:spcPts val="0"/>
              </a:spcBef>
              <a:defRPr sz="5000">
                <a:solidFill>
                  <a:srgbClr val="C9477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Miembros de la </a:t>
            </a:r>
            <a:r>
              <a:rPr b="1"/>
              <a:t>BOP Alliance </a:t>
            </a:r>
            <a:r>
              <a:t>y parte de la </a:t>
            </a:r>
            <a:r>
              <a:rPr b="1"/>
              <a:t>OCA en España</a:t>
            </a:r>
          </a:p>
        </p:txBody>
      </p:sp>
      <p:sp>
        <p:nvSpPr>
          <p:cNvPr id="391" name="Círculo"/>
          <p:cNvSpPr/>
          <p:nvPr/>
        </p:nvSpPr>
        <p:spPr>
          <a:xfrm>
            <a:off x="1961384" y="14609012"/>
            <a:ext cx="515353" cy="515353"/>
          </a:xfrm>
          <a:prstGeom prst="ellipse">
            <a:avLst/>
          </a:prstGeom>
          <a:solidFill>
            <a:srgbClr val="C9477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396" name="Agrupar"/>
          <p:cNvGrpSpPr/>
          <p:nvPr/>
        </p:nvGrpSpPr>
        <p:grpSpPr>
          <a:xfrm>
            <a:off x="3085249" y="9796477"/>
            <a:ext cx="18213502" cy="2200246"/>
            <a:chOff x="0" y="0"/>
            <a:chExt cx="18213500" cy="2200245"/>
          </a:xfrm>
        </p:grpSpPr>
        <p:pic>
          <p:nvPicPr>
            <p:cNvPr id="392" name="BOP Alliance.jpg" descr="BOP Alliance.jp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6270696" cy="220024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grpSp>
          <p:nvGrpSpPr>
            <p:cNvPr id="395" name="Agrupar"/>
            <p:cNvGrpSpPr/>
            <p:nvPr/>
          </p:nvGrpSpPr>
          <p:grpSpPr>
            <a:xfrm>
              <a:off x="6989325" y="0"/>
              <a:ext cx="11224176" cy="2200246"/>
              <a:chOff x="0" y="0"/>
              <a:chExt cx="11224175" cy="2200245"/>
            </a:xfrm>
          </p:grpSpPr>
          <p:pic>
            <p:nvPicPr>
              <p:cNvPr id="393" name="The Odoo Community Association _ OCA.png" descr="The Odoo Community Association _ OCA.png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5022385" y="0"/>
                <a:ext cx="6201791" cy="220024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394" name="AEOdoo.png" descr="AEOdoo.png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0" y="261737"/>
                <a:ext cx="4351113" cy="1676775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Nuestros servicios"/>
          <p:cNvSpPr txBox="1"/>
          <p:nvPr/>
        </p:nvSpPr>
        <p:spPr>
          <a:xfrm>
            <a:off x="5918744" y="2898875"/>
            <a:ext cx="12190913" cy="2405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Alianzas estratégicas con especialistas en:</a:t>
            </a:r>
          </a:p>
        </p:txBody>
      </p:sp>
      <p:pic>
        <p:nvPicPr>
          <p:cNvPr id="399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9079" y="12538939"/>
            <a:ext cx="1467709" cy="404343"/>
          </a:xfrm>
          <a:prstGeom prst="rect">
            <a:avLst/>
          </a:prstGeom>
          <a:ln w="12700">
            <a:miter lim="400000"/>
          </a:ln>
        </p:spPr>
      </p:pic>
      <p:sp>
        <p:nvSpPr>
          <p:cNvPr id="400" name="Rectángulo redondeado"/>
          <p:cNvSpPr/>
          <p:nvPr/>
        </p:nvSpPr>
        <p:spPr>
          <a:xfrm>
            <a:off x="3578923" y="5966076"/>
            <a:ext cx="3844924" cy="2376959"/>
          </a:xfrm>
          <a:prstGeom prst="roundRect">
            <a:avLst>
              <a:gd name="adj" fmla="val 16202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pic>
        <p:nvPicPr>
          <p:cNvPr id="401" name="Coompliance.png" descr="Coomplianc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55279" y="6813123"/>
            <a:ext cx="3892210" cy="771956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Rectángulo redondeado"/>
          <p:cNvSpPr/>
          <p:nvPr/>
        </p:nvSpPr>
        <p:spPr>
          <a:xfrm>
            <a:off x="12245372" y="5966076"/>
            <a:ext cx="3844924" cy="2376959"/>
          </a:xfrm>
          <a:prstGeom prst="roundRect">
            <a:avLst>
              <a:gd name="adj" fmla="val 16202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pic>
        <p:nvPicPr>
          <p:cNvPr id="403" name="abro.png" descr="abro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595091" y="6897775"/>
            <a:ext cx="3180750" cy="513560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Rectángulo redondeado"/>
          <p:cNvSpPr/>
          <p:nvPr/>
        </p:nvSpPr>
        <p:spPr>
          <a:xfrm>
            <a:off x="16596228" y="5966076"/>
            <a:ext cx="3844923" cy="2376959"/>
          </a:xfrm>
          <a:prstGeom prst="roundRect">
            <a:avLst>
              <a:gd name="adj" fmla="val 16202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pic>
        <p:nvPicPr>
          <p:cNvPr id="405" name="EMAsphere-logo-DEF-black-on white.png" descr="EMAsphere-logo-DEF-black-on whit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669370" y="6416117"/>
            <a:ext cx="3803751" cy="1476877"/>
          </a:xfrm>
          <a:prstGeom prst="rect">
            <a:avLst/>
          </a:prstGeom>
          <a:ln w="12700">
            <a:miter lim="400000"/>
          </a:ln>
        </p:spPr>
      </p:pic>
      <p:sp>
        <p:nvSpPr>
          <p:cNvPr id="406" name="Rectángulo redondeado"/>
          <p:cNvSpPr/>
          <p:nvPr/>
        </p:nvSpPr>
        <p:spPr>
          <a:xfrm>
            <a:off x="7929781" y="5966076"/>
            <a:ext cx="3844922" cy="2376959"/>
          </a:xfrm>
          <a:prstGeom prst="roundRect">
            <a:avLst>
              <a:gd name="adj" fmla="val 16202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spcBef>
                <a:spcPts val="0"/>
              </a:spcBef>
              <a:defRPr sz="3200">
                <a:solidFill>
                  <a:srgbClr val="FFFFFF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pic>
        <p:nvPicPr>
          <p:cNvPr id="407" name="analutic-7f344ev2-2023-08-24.png" descr="analutic-7f344ev2-2023-08-24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929781" y="5249554"/>
            <a:ext cx="3810002" cy="3810002"/>
          </a:xfrm>
          <a:prstGeom prst="rect">
            <a:avLst/>
          </a:prstGeom>
          <a:ln w="12700">
            <a:miter lim="400000"/>
          </a:ln>
        </p:spPr>
      </p:pic>
      <p:sp>
        <p:nvSpPr>
          <p:cNvPr id="408" name="Finanzas y performance"/>
          <p:cNvSpPr txBox="1"/>
          <p:nvPr/>
        </p:nvSpPr>
        <p:spPr>
          <a:xfrm>
            <a:off x="17129493" y="8764651"/>
            <a:ext cx="3225498" cy="114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825500">
              <a:spcBef>
                <a:spcPts val="0"/>
              </a:spcBef>
              <a:defRPr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Finanzas y performance</a:t>
            </a:r>
          </a:p>
        </p:txBody>
      </p:sp>
      <p:sp>
        <p:nvSpPr>
          <p:cNvPr id="409" name="Cumplimiento normativo"/>
          <p:cNvSpPr txBox="1"/>
          <p:nvPr/>
        </p:nvSpPr>
        <p:spPr>
          <a:xfrm>
            <a:off x="3466705" y="8764651"/>
            <a:ext cx="4069361" cy="114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825500">
              <a:spcBef>
                <a:spcPts val="0"/>
              </a:spcBef>
              <a:defRPr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Cumplimiento normativo</a:t>
            </a:r>
          </a:p>
        </p:txBody>
      </p:sp>
      <p:sp>
        <p:nvSpPr>
          <p:cNvPr id="410" name="RRHH y operación"/>
          <p:cNvSpPr txBox="1"/>
          <p:nvPr/>
        </p:nvSpPr>
        <p:spPr>
          <a:xfrm>
            <a:off x="8145926" y="8764651"/>
            <a:ext cx="3412632" cy="114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825500">
              <a:spcBef>
                <a:spcPts val="0"/>
              </a:spcBef>
              <a:defRPr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RRHH y operación</a:t>
            </a:r>
          </a:p>
        </p:txBody>
      </p:sp>
      <p:sp>
        <p:nvSpPr>
          <p:cNvPr id="411" name="Marketing y crecimiento"/>
          <p:cNvSpPr txBox="1"/>
          <p:nvPr/>
        </p:nvSpPr>
        <p:spPr>
          <a:xfrm>
            <a:off x="12479150" y="8764651"/>
            <a:ext cx="3412632" cy="11428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>
            <a:lvl1pPr algn="ctr" defTabSz="825500">
              <a:spcBef>
                <a:spcPts val="0"/>
              </a:spcBef>
              <a:defRPr sz="37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Marketing y crecimiento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Rectangle"/>
          <p:cNvSpPr/>
          <p:nvPr/>
        </p:nvSpPr>
        <p:spPr>
          <a:xfrm>
            <a:off x="0" y="-2"/>
            <a:ext cx="24384000" cy="13716004"/>
          </a:xfrm>
          <a:prstGeom prst="rect">
            <a:avLst/>
          </a:prstGeom>
          <a:solidFill>
            <a:srgbClr val="815C79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>
                <a:solidFill>
                  <a:srgbClr val="535860"/>
                </a:solidFill>
                <a:latin typeface="Graphik Light"/>
                <a:ea typeface="Graphik Light"/>
                <a:cs typeface="Graphik Light"/>
                <a:sym typeface="Graphik Light"/>
              </a:defRPr>
            </a:pPr>
          </a:p>
        </p:txBody>
      </p:sp>
      <p:pic>
        <p:nvPicPr>
          <p:cNvPr id="414" name="odoo_logo_inverted.png" descr="odoo_logo_inverted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177691" y="5906623"/>
            <a:ext cx="6028616" cy="190275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Una plataforma global para gestionar empresas en crecimiento"/>
          <p:cNvSpPr txBox="1"/>
          <p:nvPr/>
        </p:nvSpPr>
        <p:spPr>
          <a:xfrm>
            <a:off x="6787917" y="3358904"/>
            <a:ext cx="10808166" cy="2004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6600">
                <a:solidFill>
                  <a:srgbClr val="7B5E7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Una plataforma global para gestionar tu empresa</a:t>
            </a:r>
          </a:p>
        </p:txBody>
      </p:sp>
      <p:sp>
        <p:nvSpPr>
          <p:cNvPr id="417" name="ERP all-in-one  para la gestión integral del negocio"/>
          <p:cNvSpPr txBox="1"/>
          <p:nvPr/>
        </p:nvSpPr>
        <p:spPr>
          <a:xfrm>
            <a:off x="1574319" y="8079575"/>
            <a:ext cx="3550388" cy="221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b="1" sz="3600">
                <a:latin typeface="Arial"/>
                <a:ea typeface="Arial"/>
                <a:cs typeface="Arial"/>
                <a:sym typeface="Arial"/>
              </a:defRPr>
            </a:pPr>
            <a:r>
              <a:rPr>
                <a:solidFill>
                  <a:srgbClr val="7B5E77"/>
                </a:solidFill>
              </a:rPr>
              <a:t>ERP all-in-one</a:t>
            </a:r>
            <a:br/>
            <a:r>
              <a:rPr b="0"/>
              <a:t>para la gestión integral del negocio</a:t>
            </a:r>
          </a:p>
        </p:txBody>
      </p:sp>
      <p:sp>
        <p:nvSpPr>
          <p:cNvPr id="418" name="Modular, escaladle y altamente personalizable"/>
          <p:cNvSpPr txBox="1"/>
          <p:nvPr/>
        </p:nvSpPr>
        <p:spPr>
          <a:xfrm>
            <a:off x="6183532" y="8079575"/>
            <a:ext cx="3576242" cy="221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Modular, escalable y </a:t>
            </a:r>
            <a:r>
              <a:rPr b="1">
                <a:solidFill>
                  <a:srgbClr val="7B5E77"/>
                </a:solidFill>
              </a:rPr>
              <a:t>altamente personalizable</a:t>
            </a:r>
          </a:p>
        </p:txBody>
      </p:sp>
      <p:sp>
        <p:nvSpPr>
          <p:cNvPr id="419" name="Utilizado por millones de usuarios en todo el mundo"/>
          <p:cNvSpPr txBox="1"/>
          <p:nvPr/>
        </p:nvSpPr>
        <p:spPr>
          <a:xfrm>
            <a:off x="10251418" y="8147014"/>
            <a:ext cx="3576242" cy="22100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Utilizado por </a:t>
            </a:r>
            <a:r>
              <a:rPr b="1">
                <a:solidFill>
                  <a:srgbClr val="7B5E77"/>
                </a:solidFill>
              </a:rPr>
              <a:t>millones de usuarios</a:t>
            </a:r>
            <a:r>
              <a:t> en todo el mundo</a:t>
            </a:r>
          </a:p>
        </p:txBody>
      </p:sp>
      <p:sp>
        <p:nvSpPr>
          <p:cNvPr id="420" name="Adoptado por empresas de todos los tamaños y sectores"/>
          <p:cNvSpPr txBox="1"/>
          <p:nvPr/>
        </p:nvSpPr>
        <p:spPr>
          <a:xfrm>
            <a:off x="14287346" y="8147015"/>
            <a:ext cx="4515251" cy="221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Adoptado por empresas de</a:t>
            </a:r>
            <a:endParaRPr>
              <a:solidFill>
                <a:srgbClr val="7B5E77"/>
              </a:solidFill>
            </a:endParaRPr>
          </a:p>
          <a:p>
            <a:pPr defTabSz="8255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7B5E77"/>
                </a:solidFill>
              </a:rPr>
              <a:t>todos los tamaños</a:t>
            </a:r>
            <a:endParaRPr b="1">
              <a:solidFill>
                <a:srgbClr val="7B5E77"/>
              </a:solidFill>
            </a:endParaRPr>
          </a:p>
          <a:p>
            <a:pPr defTabSz="8255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7B5E77"/>
                </a:solidFill>
              </a:rPr>
              <a:t>y sectores</a:t>
            </a:r>
          </a:p>
        </p:txBody>
      </p:sp>
      <p:pic>
        <p:nvPicPr>
          <p:cNvPr id="421" name="Imagen" descr="Imagen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680375" y="5537363"/>
            <a:ext cx="4515251" cy="14251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2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589765" y="8012136"/>
            <a:ext cx="611820" cy="61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3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553837" y="8012136"/>
            <a:ext cx="611820" cy="61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4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85951" y="7944698"/>
            <a:ext cx="611820" cy="611820"/>
          </a:xfrm>
          <a:prstGeom prst="rect">
            <a:avLst/>
          </a:prstGeom>
          <a:ln w="12700">
            <a:miter lim="400000"/>
          </a:ln>
        </p:spPr>
      </p:pic>
      <p:pic>
        <p:nvPicPr>
          <p:cNvPr id="425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76738" y="7944698"/>
            <a:ext cx="611820" cy="611820"/>
          </a:xfrm>
          <a:prstGeom prst="rect">
            <a:avLst/>
          </a:prstGeom>
          <a:ln w="12700">
            <a:miter lim="400000"/>
          </a:ln>
        </p:spPr>
      </p:pic>
      <p:sp>
        <p:nvSpPr>
          <p:cNvPr id="426" name="Adoptado por empresas de todos los tamaños y sectores"/>
          <p:cNvSpPr txBox="1"/>
          <p:nvPr/>
        </p:nvSpPr>
        <p:spPr>
          <a:xfrm>
            <a:off x="19262284" y="8147015"/>
            <a:ext cx="4515252" cy="221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spAutoFit/>
          </a:bodyPr>
          <a:lstStyle/>
          <a:p>
            <a:pPr defTabSz="8255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t>Contabilidad Online/asientos automáticos, </a:t>
            </a:r>
            <a:endParaRPr>
              <a:solidFill>
                <a:srgbClr val="7B5E77"/>
              </a:solidFill>
            </a:endParaRPr>
          </a:p>
          <a:p>
            <a:pPr defTabSz="825500">
              <a:spcBef>
                <a:spcPts val="0"/>
              </a:spcBef>
              <a:defRPr sz="3600">
                <a:latin typeface="Arial"/>
                <a:ea typeface="Arial"/>
                <a:cs typeface="Arial"/>
                <a:sym typeface="Arial"/>
              </a:defRPr>
            </a:pPr>
            <a:r>
              <a:rPr b="1">
                <a:solidFill>
                  <a:srgbClr val="7B5E77"/>
                </a:solidFill>
              </a:rPr>
              <a:t>diferenciales valiosos </a:t>
            </a:r>
          </a:p>
        </p:txBody>
      </p:sp>
      <p:pic>
        <p:nvPicPr>
          <p:cNvPr id="427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564704" y="8012136"/>
            <a:ext cx="611820" cy="61182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Rectángulo"/>
          <p:cNvSpPr/>
          <p:nvPr/>
        </p:nvSpPr>
        <p:spPr>
          <a:xfrm>
            <a:off x="-45310" y="-85990"/>
            <a:ext cx="25160950" cy="13887980"/>
          </a:xfrm>
          <a:prstGeom prst="rect">
            <a:avLst/>
          </a:prstGeom>
          <a:solidFill>
            <a:srgbClr val="F4F5F7"/>
          </a:solidFill>
          <a:ln w="25400">
            <a:solidFill>
              <a:schemeClr val="accent1"/>
            </a:solidFill>
          </a:ln>
        </p:spPr>
        <p:txBody>
          <a:bodyPr lIns="50800" tIns="50800" rIns="50800" bIns="50800" anchor="ctr"/>
          <a:lstStyle/>
          <a:p>
            <a:pPr/>
          </a:p>
        </p:txBody>
      </p:sp>
      <p:pic>
        <p:nvPicPr>
          <p:cNvPr id="430" name="IMG-icons-odoo@3x.png" descr="IMG-icons-odoo@3x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7273"/>
          <a:stretch>
            <a:fillRect/>
          </a:stretch>
        </p:blipFill>
        <p:spPr>
          <a:xfrm>
            <a:off x="3287029" y="1882098"/>
            <a:ext cx="17234208" cy="10421704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Una aplicación para cada necesidad"/>
          <p:cNvSpPr txBox="1"/>
          <p:nvPr/>
        </p:nvSpPr>
        <p:spPr>
          <a:xfrm>
            <a:off x="4440773" y="1283451"/>
            <a:ext cx="15163786" cy="10393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6600">
                <a:solidFill>
                  <a:srgbClr val="7B5E7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Una aplicación para cada necesidad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Rectángulo"/>
          <p:cNvSpPr/>
          <p:nvPr/>
        </p:nvSpPr>
        <p:spPr>
          <a:xfrm>
            <a:off x="-156962" y="6872551"/>
            <a:ext cx="24595933" cy="6814676"/>
          </a:xfrm>
          <a:prstGeom prst="rect">
            <a:avLst/>
          </a:prstGeom>
          <a:solidFill>
            <a:srgbClr val="FDFDFD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grpSp>
        <p:nvGrpSpPr>
          <p:cNvPr id="436" name="Group"/>
          <p:cNvGrpSpPr/>
          <p:nvPr/>
        </p:nvGrpSpPr>
        <p:grpSpPr>
          <a:xfrm>
            <a:off x="1704595" y="1988161"/>
            <a:ext cx="2362251" cy="2362251"/>
            <a:chOff x="0" y="0"/>
            <a:chExt cx="2362249" cy="2362249"/>
          </a:xfrm>
        </p:grpSpPr>
        <p:sp>
          <p:nvSpPr>
            <p:cNvPr id="434" name="Circle"/>
            <p:cNvSpPr/>
            <p:nvPr/>
          </p:nvSpPr>
          <p:spPr>
            <a:xfrm>
              <a:off x="-1" y="-1"/>
              <a:ext cx="2362251" cy="236225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86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435" name="Imagen 7" descr="Imagen 7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394845" y="623841"/>
              <a:ext cx="1572558" cy="10201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37" name="CuadroTexto 9"/>
          <p:cNvSpPr txBox="1"/>
          <p:nvPr/>
        </p:nvSpPr>
        <p:spPr>
          <a:xfrm>
            <a:off x="1704595" y="4481817"/>
            <a:ext cx="2362251" cy="60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 defTabSz="825500">
              <a:spcBef>
                <a:spcPts val="0"/>
              </a:spcBef>
              <a:defRPr b="1" sz="3600">
                <a:solidFill>
                  <a:srgbClr val="7B5E7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Cloud</a:t>
            </a:r>
          </a:p>
        </p:txBody>
      </p:sp>
      <p:sp>
        <p:nvSpPr>
          <p:cNvPr id="438" name="CuadroTexto 10"/>
          <p:cNvSpPr txBox="1"/>
          <p:nvPr/>
        </p:nvSpPr>
        <p:spPr>
          <a:xfrm>
            <a:off x="5285533" y="4481817"/>
            <a:ext cx="3983006" cy="60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 defTabSz="825500">
              <a:spcBef>
                <a:spcPts val="0"/>
              </a:spcBef>
              <a:defRPr b="1" sz="3600">
                <a:solidFill>
                  <a:srgbClr val="7B5E7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Responsive</a:t>
            </a:r>
          </a:p>
        </p:txBody>
      </p:sp>
      <p:sp>
        <p:nvSpPr>
          <p:cNvPr id="439" name="CuadroTexto 12"/>
          <p:cNvSpPr txBox="1"/>
          <p:nvPr/>
        </p:nvSpPr>
        <p:spPr>
          <a:xfrm>
            <a:off x="10245915" y="4481817"/>
            <a:ext cx="3301591" cy="60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 defTabSz="825500">
              <a:spcBef>
                <a:spcPts val="0"/>
              </a:spcBef>
              <a:defRPr b="1" sz="3600">
                <a:solidFill>
                  <a:srgbClr val="7B5E7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App Store</a:t>
            </a:r>
          </a:p>
        </p:txBody>
      </p:sp>
      <p:pic>
        <p:nvPicPr>
          <p:cNvPr id="440" name="Imagen 18" descr="Imagen 18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95512" y="9309592"/>
            <a:ext cx="14192976" cy="2855731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43" name="Group"/>
          <p:cNvGrpSpPr/>
          <p:nvPr/>
        </p:nvGrpSpPr>
        <p:grpSpPr>
          <a:xfrm>
            <a:off x="5892711" y="1988161"/>
            <a:ext cx="2362251" cy="2362251"/>
            <a:chOff x="0" y="0"/>
            <a:chExt cx="2362249" cy="2362249"/>
          </a:xfrm>
        </p:grpSpPr>
        <p:sp>
          <p:nvSpPr>
            <p:cNvPr id="441" name="Circle"/>
            <p:cNvSpPr/>
            <p:nvPr/>
          </p:nvSpPr>
          <p:spPr>
            <a:xfrm>
              <a:off x="0" y="-1"/>
              <a:ext cx="2362251" cy="236225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86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442" name="Imagen 8" descr="Imagen 8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303633" y="745323"/>
              <a:ext cx="1754984" cy="9614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446" name="Group"/>
          <p:cNvGrpSpPr/>
          <p:nvPr/>
        </p:nvGrpSpPr>
        <p:grpSpPr>
          <a:xfrm>
            <a:off x="10630919" y="1988161"/>
            <a:ext cx="2362251" cy="2362251"/>
            <a:chOff x="0" y="0"/>
            <a:chExt cx="2362249" cy="2362249"/>
          </a:xfrm>
        </p:grpSpPr>
        <p:sp>
          <p:nvSpPr>
            <p:cNvPr id="444" name="Circle"/>
            <p:cNvSpPr/>
            <p:nvPr/>
          </p:nvSpPr>
          <p:spPr>
            <a:xfrm>
              <a:off x="-1" y="-1"/>
              <a:ext cx="2362251" cy="236225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86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445" name="Picture 2" descr="Picture 2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12273" t="0" r="12273" b="0"/>
            <a:stretch>
              <a:fillRect/>
            </a:stretch>
          </p:blipFill>
          <p:spPr>
            <a:xfrm>
              <a:off x="297363" y="494025"/>
              <a:ext cx="1767523" cy="146407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47" name="CuadroTexto 12"/>
          <p:cNvSpPr txBox="1"/>
          <p:nvPr/>
        </p:nvSpPr>
        <p:spPr>
          <a:xfrm>
            <a:off x="14864460" y="4481817"/>
            <a:ext cx="3948619" cy="60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 defTabSz="825500">
              <a:spcBef>
                <a:spcPts val="0"/>
              </a:spcBef>
              <a:defRPr b="1" sz="3600">
                <a:solidFill>
                  <a:srgbClr val="7B5E7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Open Source</a:t>
            </a:r>
          </a:p>
        </p:txBody>
      </p:sp>
      <p:grpSp>
        <p:nvGrpSpPr>
          <p:cNvPr id="450" name="Group"/>
          <p:cNvGrpSpPr/>
          <p:nvPr/>
        </p:nvGrpSpPr>
        <p:grpSpPr>
          <a:xfrm>
            <a:off x="15708444" y="1988161"/>
            <a:ext cx="2362251" cy="2362251"/>
            <a:chOff x="0" y="0"/>
            <a:chExt cx="2362249" cy="2362249"/>
          </a:xfrm>
        </p:grpSpPr>
        <p:sp>
          <p:nvSpPr>
            <p:cNvPr id="448" name="Circle"/>
            <p:cNvSpPr/>
            <p:nvPr/>
          </p:nvSpPr>
          <p:spPr>
            <a:xfrm>
              <a:off x="-1" y="-1"/>
              <a:ext cx="2362251" cy="236225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86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449" name="Picture 4" descr="Picture 4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0" r="0" b="16004"/>
            <a:stretch>
              <a:fillRect/>
            </a:stretch>
          </p:blipFill>
          <p:spPr>
            <a:xfrm>
              <a:off x="303633" y="317523"/>
              <a:ext cx="1754849" cy="172731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51" name="CuadroTexto 12"/>
          <p:cNvSpPr txBox="1"/>
          <p:nvPr/>
        </p:nvSpPr>
        <p:spPr>
          <a:xfrm>
            <a:off x="19508530" y="4481817"/>
            <a:ext cx="3170876" cy="6098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spAutoFit/>
          </a:bodyPr>
          <a:lstStyle>
            <a:lvl1pPr algn="ctr" defTabSz="825500">
              <a:spcBef>
                <a:spcPts val="0"/>
              </a:spcBef>
              <a:defRPr b="1" sz="3600">
                <a:solidFill>
                  <a:srgbClr val="7B5E7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Woow UX</a:t>
            </a:r>
          </a:p>
        </p:txBody>
      </p:sp>
      <p:grpSp>
        <p:nvGrpSpPr>
          <p:cNvPr id="454" name="Group"/>
          <p:cNvGrpSpPr/>
          <p:nvPr/>
        </p:nvGrpSpPr>
        <p:grpSpPr>
          <a:xfrm>
            <a:off x="19726575" y="1988161"/>
            <a:ext cx="2362251" cy="2362251"/>
            <a:chOff x="0" y="0"/>
            <a:chExt cx="2362249" cy="2362249"/>
          </a:xfrm>
        </p:grpSpPr>
        <p:sp>
          <p:nvSpPr>
            <p:cNvPr id="452" name="Circle"/>
            <p:cNvSpPr/>
            <p:nvPr/>
          </p:nvSpPr>
          <p:spPr>
            <a:xfrm>
              <a:off x="-1" y="-1"/>
              <a:ext cx="2362251" cy="2362251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>
                  <a:solidFill>
                    <a:srgbClr val="53586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</a:p>
          </p:txBody>
        </p:sp>
        <p:pic>
          <p:nvPicPr>
            <p:cNvPr id="453" name="Picture 6" descr="Picture 6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219648" y="745323"/>
              <a:ext cx="1922954" cy="9614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55" name="Una plataforma global para gestionar empresas en crecimiento"/>
          <p:cNvSpPr txBox="1"/>
          <p:nvPr/>
        </p:nvSpPr>
        <p:spPr>
          <a:xfrm>
            <a:off x="3909917" y="8074837"/>
            <a:ext cx="13747951" cy="10393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6600">
                <a:solidFill>
                  <a:srgbClr val="7B5E77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Empresas que ya trabajan con</a:t>
            </a:r>
          </a:p>
        </p:txBody>
      </p:sp>
      <p:pic>
        <p:nvPicPr>
          <p:cNvPr id="456" name="Imagen" descr="Imagen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17083298" y="8101825"/>
            <a:ext cx="2800205" cy="883803"/>
          </a:xfrm>
          <a:prstGeom prst="rect">
            <a:avLst/>
          </a:prstGeom>
          <a:ln w="12700">
            <a:miter lim="400000"/>
          </a:ln>
        </p:spPr>
      </p:pic>
      <p:sp>
        <p:nvSpPr>
          <p:cNvPr id="457" name="Rectángulo"/>
          <p:cNvSpPr/>
          <p:nvPr/>
        </p:nvSpPr>
        <p:spPr>
          <a:xfrm>
            <a:off x="-29962" y="6767181"/>
            <a:ext cx="24595933" cy="142575"/>
          </a:xfrm>
          <a:prstGeom prst="rect">
            <a:avLst/>
          </a:prstGeom>
          <a:solidFill>
            <a:srgbClr val="7B5E77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Home_Birtum_2026_2.jpg" descr="Home_Birtum_2026_2.jpg"/>
          <p:cNvPicPr>
            <a:picLocks noChangeAspect="1"/>
          </p:cNvPicPr>
          <p:nvPr/>
        </p:nvPicPr>
        <p:blipFill>
          <a:blip r:embed="rId2">
            <a:extLst/>
          </a:blip>
          <a:srcRect l="0" t="5168" r="0" b="19201"/>
          <a:stretch>
            <a:fillRect/>
          </a:stretch>
        </p:blipFill>
        <p:spPr>
          <a:xfrm>
            <a:off x="-154555" y="-78185"/>
            <a:ext cx="24456725" cy="13872443"/>
          </a:xfrm>
          <a:prstGeom prst="rect">
            <a:avLst/>
          </a:prstGeom>
          <a:ln w="12700">
            <a:miter lim="400000"/>
          </a:ln>
        </p:spPr>
      </p:pic>
      <p:pic>
        <p:nvPicPr>
          <p:cNvPr id="460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280861" y="10028785"/>
            <a:ext cx="5232232" cy="1687535"/>
          </a:xfrm>
          <a:prstGeom prst="rect">
            <a:avLst/>
          </a:prstGeom>
          <a:ln w="12700">
            <a:miter lim="400000"/>
          </a:ln>
        </p:spPr>
      </p:pic>
      <p:sp>
        <p:nvSpPr>
          <p:cNvPr id="461" name="Especialistas en operaciones  complejas"/>
          <p:cNvSpPr txBox="1"/>
          <p:nvPr/>
        </p:nvSpPr>
        <p:spPr>
          <a:xfrm>
            <a:off x="4921641" y="4916860"/>
            <a:ext cx="14540718" cy="2405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ctr" defTabSz="825500">
              <a:spcBef>
                <a:spcPts val="0"/>
              </a:spcBef>
              <a:defRPr b="1" sz="8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¿Cuál es el mayor reto operativo que enfrentas hoy?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3145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3" name="Home_Birtum_2026_2.jpg" descr="Home_Birtum_2026_2.jpg"/>
          <p:cNvPicPr>
            <a:picLocks noChangeAspect="1"/>
          </p:cNvPicPr>
          <p:nvPr/>
        </p:nvPicPr>
        <p:blipFill>
          <a:blip r:embed="rId2">
            <a:extLst/>
          </a:blip>
          <a:srcRect l="0" t="5999" r="0" b="19187"/>
          <a:stretch>
            <a:fillRect/>
          </a:stretch>
        </p:blipFill>
        <p:spPr>
          <a:xfrm>
            <a:off x="-34822" y="-3374"/>
            <a:ext cx="24456725" cy="13722622"/>
          </a:xfrm>
          <a:prstGeom prst="rect">
            <a:avLst/>
          </a:prstGeom>
          <a:ln w="12700">
            <a:miter lim="400000"/>
          </a:ln>
        </p:spPr>
      </p:pic>
      <p:pic>
        <p:nvPicPr>
          <p:cNvPr id="464" name="Imagen" descr="Imagen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049222" y="4873909"/>
            <a:ext cx="6285556" cy="42475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A7A7A7"/>
      </a:dk2>
      <a:lt2>
        <a:srgbClr val="535353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53585F"/>
            </a:solidFill>
            <a:effectLst/>
            <a:uFillTx/>
            <a:latin typeface="Produkt Extralight"/>
            <a:ea typeface="Produkt Extralight"/>
            <a:cs typeface="Produkt Extralight"/>
            <a:sym typeface="Produkt Extra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