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53585F"/>
        </a:solidFill>
        <a:effectLst/>
        <a:uFillTx/>
        <a:latin typeface="Produkt Extralight"/>
        <a:ea typeface="Produkt Extralight"/>
        <a:cs typeface="Produkt Extralight"/>
        <a:sym typeface="Produkt Extralight"/>
      </a:defRPr>
    </a:lvl1pPr>
    <a:lvl2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53585F"/>
        </a:solidFill>
        <a:effectLst/>
        <a:uFillTx/>
        <a:latin typeface="Produkt Extralight"/>
        <a:ea typeface="Produkt Extralight"/>
        <a:cs typeface="Produkt Extralight"/>
        <a:sym typeface="Produkt Extralight"/>
      </a:defRPr>
    </a:lvl2pPr>
    <a:lvl3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53585F"/>
        </a:solidFill>
        <a:effectLst/>
        <a:uFillTx/>
        <a:latin typeface="Produkt Extralight"/>
        <a:ea typeface="Produkt Extralight"/>
        <a:cs typeface="Produkt Extralight"/>
        <a:sym typeface="Produkt Extralight"/>
      </a:defRPr>
    </a:lvl3pPr>
    <a:lvl4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53585F"/>
        </a:solidFill>
        <a:effectLst/>
        <a:uFillTx/>
        <a:latin typeface="Produkt Extralight"/>
        <a:ea typeface="Produkt Extralight"/>
        <a:cs typeface="Produkt Extralight"/>
        <a:sym typeface="Produkt Extralight"/>
      </a:defRPr>
    </a:lvl4pPr>
    <a:lvl5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53585F"/>
        </a:solidFill>
        <a:effectLst/>
        <a:uFillTx/>
        <a:latin typeface="Produkt Extralight"/>
        <a:ea typeface="Produkt Extralight"/>
        <a:cs typeface="Produkt Extralight"/>
        <a:sym typeface="Produkt Extralight"/>
      </a:defRPr>
    </a:lvl5pPr>
    <a:lvl6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53585F"/>
        </a:solidFill>
        <a:effectLst/>
        <a:uFillTx/>
        <a:latin typeface="Produkt Extralight"/>
        <a:ea typeface="Produkt Extralight"/>
        <a:cs typeface="Produkt Extralight"/>
        <a:sym typeface="Produkt Extralight"/>
      </a:defRPr>
    </a:lvl6pPr>
    <a:lvl7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53585F"/>
        </a:solidFill>
        <a:effectLst/>
        <a:uFillTx/>
        <a:latin typeface="Produkt Extralight"/>
        <a:ea typeface="Produkt Extralight"/>
        <a:cs typeface="Produkt Extralight"/>
        <a:sym typeface="Produkt Extralight"/>
      </a:defRPr>
    </a:lvl7pPr>
    <a:lvl8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53585F"/>
        </a:solidFill>
        <a:effectLst/>
        <a:uFillTx/>
        <a:latin typeface="Produkt Extralight"/>
        <a:ea typeface="Produkt Extralight"/>
        <a:cs typeface="Produkt Extralight"/>
        <a:sym typeface="Produkt Extralight"/>
      </a:defRPr>
    </a:lvl8pPr>
    <a:lvl9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53585F"/>
        </a:solidFill>
        <a:effectLst/>
        <a:uFillTx/>
        <a:latin typeface="Produkt Extralight"/>
        <a:ea typeface="Produkt Extralight"/>
        <a:cs typeface="Produkt Extralight"/>
        <a:sym typeface="Produkt Extra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Produkt Extralight"/>
          <a:ea typeface="Produkt Extralight"/>
          <a:cs typeface="Produkt Extralight"/>
        </a:font>
        <a:srgbClr val="53585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FE2E6"/>
          </a:solidFill>
        </a:fill>
      </a:tcStyle>
    </a:wholeTbl>
    <a:band2H>
      <a:tcTxStyle b="def" i="def"/>
      <a:tcStyle>
        <a:tcBdr/>
        <a:fill>
          <a:solidFill>
            <a:srgbClr val="EFF1F3"/>
          </a:solidFill>
        </a:fill>
      </a:tcStyle>
    </a:band2H>
    <a:firstCol>
      <a:tcTxStyle b="on" i="off">
        <a:font>
          <a:latin typeface="Produkt Extralight"/>
          <a:ea typeface="Produkt Extralight"/>
          <a:cs typeface="Produkt Extra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Produkt Extralight"/>
          <a:ea typeface="Produkt Extralight"/>
          <a:cs typeface="Produkt Extra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Produkt Extralight"/>
          <a:ea typeface="Produkt Extralight"/>
          <a:cs typeface="Produkt Extra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Produkt Extralight"/>
          <a:ea typeface="Produkt Extralight"/>
          <a:cs typeface="Produkt Extralight"/>
        </a:font>
        <a:srgbClr val="53585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CE6E0"/>
          </a:solidFill>
        </a:fill>
      </a:tcStyle>
    </a:wholeTbl>
    <a:band2H>
      <a:tcTxStyle b="def" i="def"/>
      <a:tcStyle>
        <a:tcBdr/>
        <a:fill>
          <a:solidFill>
            <a:srgbClr val="EEF3F0"/>
          </a:solidFill>
        </a:fill>
      </a:tcStyle>
    </a:band2H>
    <a:firstCol>
      <a:tcTxStyle b="on" i="off">
        <a:font>
          <a:latin typeface="Produkt Extralight"/>
          <a:ea typeface="Produkt Extralight"/>
          <a:cs typeface="Produkt Extra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Produkt Extralight"/>
          <a:ea typeface="Produkt Extralight"/>
          <a:cs typeface="Produkt Extra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Produkt Extralight"/>
          <a:ea typeface="Produkt Extralight"/>
          <a:cs typeface="Produkt Extra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Produkt Extralight"/>
          <a:ea typeface="Produkt Extralight"/>
          <a:cs typeface="Produkt Extralight"/>
        </a:font>
        <a:srgbClr val="53585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6DCE4"/>
          </a:solidFill>
        </a:fill>
      </a:tcStyle>
    </a:wholeTbl>
    <a:band2H>
      <a:tcTxStyle b="def" i="def"/>
      <a:tcStyle>
        <a:tcBdr/>
        <a:fill>
          <a:solidFill>
            <a:srgbClr val="F3EEF2"/>
          </a:solidFill>
        </a:fill>
      </a:tcStyle>
    </a:band2H>
    <a:firstCol>
      <a:tcTxStyle b="on" i="off">
        <a:font>
          <a:latin typeface="Produkt Extralight"/>
          <a:ea typeface="Produkt Extralight"/>
          <a:cs typeface="Produkt Extra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Produkt Extralight"/>
          <a:ea typeface="Produkt Extralight"/>
          <a:cs typeface="Produkt Extra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Produkt Extralight"/>
          <a:ea typeface="Produkt Extralight"/>
          <a:cs typeface="Produkt Extra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Produkt Extralight"/>
          <a:ea typeface="Produkt Extralight"/>
          <a:cs typeface="Produkt Extralight"/>
        </a:font>
        <a:srgbClr val="53585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Produkt Extralight"/>
          <a:ea typeface="Produkt Extralight"/>
          <a:cs typeface="Produkt Extra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Produkt Extralight"/>
          <a:ea typeface="Produkt Extralight"/>
          <a:cs typeface="Produkt Extralight"/>
        </a:font>
        <a:srgbClr val="53585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3585F"/>
              </a:solidFill>
              <a:prstDash val="solid"/>
              <a:round/>
            </a:ln>
          </a:top>
          <a:bottom>
            <a:ln w="254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Produkt Extralight"/>
          <a:ea typeface="Produkt Extralight"/>
          <a:cs typeface="Produkt Extra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3585F"/>
              </a:solidFill>
              <a:prstDash val="solid"/>
              <a:round/>
            </a:ln>
          </a:top>
          <a:bottom>
            <a:ln w="254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Produkt Extralight"/>
          <a:ea typeface="Produkt Extralight"/>
          <a:cs typeface="Produkt Extralight"/>
        </a:font>
        <a:srgbClr val="53585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0D1"/>
          </a:solidFill>
        </a:fill>
      </a:tcStyle>
    </a:wholeTbl>
    <a:band2H>
      <a:tcTxStyle b="def" i="def"/>
      <a:tcStyle>
        <a:tcBdr/>
        <a:fill>
          <a:solidFill>
            <a:srgbClr val="E9E9E9"/>
          </a:solidFill>
        </a:fill>
      </a:tcStyle>
    </a:band2H>
    <a:firstCol>
      <a:tcTxStyle b="on" i="off">
        <a:font>
          <a:latin typeface="Produkt Extralight"/>
          <a:ea typeface="Produkt Extralight"/>
          <a:cs typeface="Produkt Extra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Produkt Extralight"/>
          <a:ea typeface="Produkt Extralight"/>
          <a:cs typeface="Produkt Extra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3585F"/>
          </a:solidFill>
        </a:fill>
      </a:tcStyle>
    </a:lastRow>
    <a:firstRow>
      <a:tcTxStyle b="on" i="off">
        <a:font>
          <a:latin typeface="Produkt Extralight"/>
          <a:ea typeface="Produkt Extralight"/>
          <a:cs typeface="Produkt Extra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358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Produkt Extralight"/>
          <a:ea typeface="Produkt Extralight"/>
          <a:cs typeface="Produkt Extralight"/>
        </a:font>
        <a:srgbClr val="53585F"/>
      </a:tcTxStyle>
      <a:tcStyle>
        <a:tcBdr>
          <a:left>
            <a:ln w="12700" cap="flat">
              <a:solidFill>
                <a:srgbClr val="53585F"/>
              </a:solidFill>
              <a:prstDash val="solid"/>
              <a:round/>
            </a:ln>
          </a:left>
          <a:right>
            <a:ln w="12700" cap="flat">
              <a:solidFill>
                <a:srgbClr val="53585F"/>
              </a:solidFill>
              <a:prstDash val="solid"/>
              <a:round/>
            </a:ln>
          </a:right>
          <a:top>
            <a:ln w="12700" cap="flat">
              <a:solidFill>
                <a:srgbClr val="53585F"/>
              </a:solidFill>
              <a:prstDash val="solid"/>
              <a:round/>
            </a:ln>
          </a:top>
          <a:bottom>
            <a:ln w="127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solidFill>
                <a:srgbClr val="53585F"/>
              </a:solidFill>
              <a:prstDash val="solid"/>
              <a:round/>
            </a:ln>
          </a:insideH>
          <a:insideV>
            <a:ln w="12700" cap="flat">
              <a:solidFill>
                <a:srgbClr val="53585F"/>
              </a:solidFill>
              <a:prstDash val="solid"/>
              <a:round/>
            </a:ln>
          </a:insideV>
        </a:tcBdr>
        <a:fill>
          <a:solidFill>
            <a:srgbClr val="53585F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Produkt Extralight"/>
          <a:ea typeface="Produkt Extralight"/>
          <a:cs typeface="Produkt Extralight"/>
        </a:font>
        <a:srgbClr val="53585F"/>
      </a:tcTxStyle>
      <a:tcStyle>
        <a:tcBdr>
          <a:left>
            <a:ln w="12700" cap="flat">
              <a:solidFill>
                <a:srgbClr val="53585F"/>
              </a:solidFill>
              <a:prstDash val="solid"/>
              <a:round/>
            </a:ln>
          </a:left>
          <a:right>
            <a:ln w="12700" cap="flat">
              <a:solidFill>
                <a:srgbClr val="53585F"/>
              </a:solidFill>
              <a:prstDash val="solid"/>
              <a:round/>
            </a:ln>
          </a:right>
          <a:top>
            <a:ln w="12700" cap="flat">
              <a:solidFill>
                <a:srgbClr val="53585F"/>
              </a:solidFill>
              <a:prstDash val="solid"/>
              <a:round/>
            </a:ln>
          </a:top>
          <a:bottom>
            <a:ln w="127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solidFill>
                <a:srgbClr val="53585F"/>
              </a:solidFill>
              <a:prstDash val="solid"/>
              <a:round/>
            </a:ln>
          </a:insideH>
          <a:insideV>
            <a:ln w="12700" cap="flat">
              <a:solidFill>
                <a:srgbClr val="53585F"/>
              </a:solidFill>
              <a:prstDash val="solid"/>
              <a:round/>
            </a:ln>
          </a:insideV>
        </a:tcBdr>
        <a:fill>
          <a:solidFill>
            <a:srgbClr val="53585F">
              <a:alpha val="20000"/>
            </a:srgbClr>
          </a:solidFill>
        </a:fill>
      </a:tcStyle>
    </a:firstCol>
    <a:lastRow>
      <a:tcTxStyle b="on" i="off">
        <a:font>
          <a:latin typeface="Produkt Extralight"/>
          <a:ea typeface="Produkt Extralight"/>
          <a:cs typeface="Produkt Extralight"/>
        </a:font>
        <a:srgbClr val="53585F"/>
      </a:tcTxStyle>
      <a:tcStyle>
        <a:tcBdr>
          <a:left>
            <a:ln w="12700" cap="flat">
              <a:solidFill>
                <a:srgbClr val="53585F"/>
              </a:solidFill>
              <a:prstDash val="solid"/>
              <a:round/>
            </a:ln>
          </a:left>
          <a:right>
            <a:ln w="12700" cap="flat">
              <a:solidFill>
                <a:srgbClr val="53585F"/>
              </a:solidFill>
              <a:prstDash val="solid"/>
              <a:round/>
            </a:ln>
          </a:right>
          <a:top>
            <a:ln w="50800" cap="flat">
              <a:solidFill>
                <a:srgbClr val="53585F"/>
              </a:solidFill>
              <a:prstDash val="solid"/>
              <a:round/>
            </a:ln>
          </a:top>
          <a:bottom>
            <a:ln w="127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solidFill>
                <a:srgbClr val="53585F"/>
              </a:solidFill>
              <a:prstDash val="solid"/>
              <a:round/>
            </a:ln>
          </a:insideH>
          <a:insideV>
            <a:ln w="12700" cap="flat">
              <a:solidFill>
                <a:srgbClr val="53585F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Produkt Extralight"/>
          <a:ea typeface="Produkt Extralight"/>
          <a:cs typeface="Produkt Extralight"/>
        </a:font>
        <a:srgbClr val="53585F"/>
      </a:tcTxStyle>
      <a:tcStyle>
        <a:tcBdr>
          <a:left>
            <a:ln w="12700" cap="flat">
              <a:solidFill>
                <a:srgbClr val="53585F"/>
              </a:solidFill>
              <a:prstDash val="solid"/>
              <a:round/>
            </a:ln>
          </a:left>
          <a:right>
            <a:ln w="12700" cap="flat">
              <a:solidFill>
                <a:srgbClr val="53585F"/>
              </a:solidFill>
              <a:prstDash val="solid"/>
              <a:round/>
            </a:ln>
          </a:right>
          <a:top>
            <a:ln w="12700" cap="flat">
              <a:solidFill>
                <a:srgbClr val="53585F"/>
              </a:solidFill>
              <a:prstDash val="solid"/>
              <a:round/>
            </a:ln>
          </a:top>
          <a:bottom>
            <a:ln w="25400" cap="flat">
              <a:solidFill>
                <a:srgbClr val="53585F"/>
              </a:solidFill>
              <a:prstDash val="solid"/>
              <a:round/>
            </a:ln>
          </a:bottom>
          <a:insideH>
            <a:ln w="12700" cap="flat">
              <a:solidFill>
                <a:srgbClr val="53585F"/>
              </a:solidFill>
              <a:prstDash val="solid"/>
              <a:round/>
            </a:ln>
          </a:insideH>
          <a:insideV>
            <a:ln w="12700" cap="flat">
              <a:solidFill>
                <a:srgbClr val="53585F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7" name="Shape 17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ivel de texto 1…"/>
          <p:cNvSpPr txBox="1"/>
          <p:nvPr>
            <p:ph type="body" sz="quarter" idx="1" hasCustomPrompt="1"/>
          </p:nvPr>
        </p:nvSpPr>
        <p:spPr>
          <a:xfrm>
            <a:off x="1206500" y="12268950"/>
            <a:ext cx="21971000" cy="660402"/>
          </a:xfrm>
          <a:prstGeom prst="rect">
            <a:avLst/>
          </a:prstGeom>
        </p:spPr>
        <p:txBody>
          <a:bodyPr lIns="45718" tIns="45718" rIns="45718" bIns="45718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  <a:lvl2pPr marL="834389" indent="-377189" defTabSz="825500">
              <a:spcBef>
                <a:spcPts val="0"/>
              </a:spcBef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2pPr>
            <a:lvl3pPr marL="1291589" indent="-377189" defTabSz="825500">
              <a:spcBef>
                <a:spcPts val="0"/>
              </a:spcBef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3pPr>
            <a:lvl4pPr marL="1748789" indent="-377189" defTabSz="825500">
              <a:spcBef>
                <a:spcPts val="0"/>
              </a:spcBef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4pPr>
            <a:lvl5pPr marL="2205989" indent="-377189" defTabSz="825500">
              <a:spcBef>
                <a:spcPts val="0"/>
              </a:spcBef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5pPr>
          </a:lstStyle>
          <a:p>
            <a:pPr/>
            <a:r>
              <a:t>Author and Date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" name="Nivel de texto 1…"/>
          <p:cNvSpPr txBox="1"/>
          <p:nvPr>
            <p:ph type="body" sz="quarter" idx="2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1pPr>
          </a:lstStyle>
          <a:p>
            <a:pPr/>
            <a:r>
              <a:t>Presentation Subtitle</a:t>
            </a:r>
          </a:p>
        </p:txBody>
      </p:sp>
      <p:sp>
        <p:nvSpPr>
          <p:cNvPr id="13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5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4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Nivel de texto 1…"/>
          <p:cNvSpPr txBox="1"/>
          <p:nvPr>
            <p:ph type="body" sz="quarter" idx="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1pPr>
            <a:lvl2pPr marL="1085850" indent="-628650" defTabSz="825500">
              <a:spcBef>
                <a:spcPts val="0"/>
              </a:spcBef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2pPr>
            <a:lvl3pPr marL="1543050" indent="-628650" defTabSz="825500">
              <a:spcBef>
                <a:spcPts val="0"/>
              </a:spcBef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3pPr>
            <a:lvl4pPr marL="2000250" indent="-628650" defTabSz="825500">
              <a:spcBef>
                <a:spcPts val="0"/>
              </a:spcBef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4pPr>
            <a:lvl5pPr marL="2457450" indent="-628650" defTabSz="825500">
              <a:spcBef>
                <a:spcPts val="0"/>
              </a:spcBef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0" name="Slide Title"/>
          <p:cNvSpPr txBox="1"/>
          <p:nvPr>
            <p:ph type="title" hasCustomPrompt="1"/>
          </p:nvPr>
        </p:nvSpPr>
        <p:spPr>
          <a:xfrm>
            <a:off x="1206500" y="635000"/>
            <a:ext cx="21971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1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Nivel de texto 1…"/>
          <p:cNvSpPr txBox="1"/>
          <p:nvPr>
            <p:ph type="body" sz="quarter" idx="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1pPr>
            <a:lvl2pPr marL="1085850" indent="-628650" defTabSz="825500">
              <a:spcBef>
                <a:spcPts val="0"/>
              </a:spcBef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2pPr>
            <a:lvl3pPr marL="1543050" indent="-628650" defTabSz="825500">
              <a:spcBef>
                <a:spcPts val="0"/>
              </a:spcBef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3pPr>
            <a:lvl4pPr marL="2000250" indent="-628650" defTabSz="825500">
              <a:spcBef>
                <a:spcPts val="0"/>
              </a:spcBef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4pPr>
            <a:lvl5pPr marL="2457450" indent="-628650" defTabSz="825500">
              <a:spcBef>
                <a:spcPts val="0"/>
              </a:spcBef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5pPr>
          </a:lstStyle>
          <a:p>
            <a:pPr/>
            <a:r>
              <a:t>Agenda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9" name="Nivel de texto 1…"/>
          <p:cNvSpPr txBox="1"/>
          <p:nvPr>
            <p:ph type="body" idx="2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6000"/>
              </a:spcBef>
              <a:buSzTx/>
              <a:buNone/>
              <a:defRPr sz="5000"/>
            </a:lvl1pPr>
          </a:lstStyle>
          <a:p>
            <a:pPr/>
            <a:r>
              <a:t>Agenda Topics</a:t>
            </a:r>
          </a:p>
        </p:txBody>
      </p:sp>
      <p:sp>
        <p:nvSpPr>
          <p:cNvPr id="110" name="Agenda Title"/>
          <p:cNvSpPr txBox="1"/>
          <p:nvPr>
            <p:ph type="title" hasCustomPrompt="1"/>
          </p:nvPr>
        </p:nvSpPr>
        <p:spPr>
          <a:xfrm>
            <a:off x="1206500" y="635000"/>
            <a:ext cx="21971000" cy="1689100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11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Nivel de texto 1…"/>
          <p:cNvSpPr txBox="1"/>
          <p:nvPr>
            <p:ph type="body" sz="half" idx="1" hasCustomPrompt="1"/>
          </p:nvPr>
        </p:nvSpPr>
        <p:spPr>
          <a:xfrm>
            <a:off x="1206500" y="4191000"/>
            <a:ext cx="21971000" cy="40894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Produkt Extralight"/>
                <a:ea typeface="Produkt Extralight"/>
                <a:cs typeface="Produkt Extralight"/>
                <a:sym typeface="Produkt Extralight"/>
              </a:defRPr>
            </a:lvl1pPr>
            <a:lvl2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Produkt Extralight"/>
                <a:ea typeface="Produkt Extralight"/>
                <a:cs typeface="Produkt Extralight"/>
                <a:sym typeface="Produkt Extralight"/>
              </a:defRPr>
            </a:lvl2pPr>
            <a:lvl3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Produkt Extralight"/>
                <a:ea typeface="Produkt Extralight"/>
                <a:cs typeface="Produkt Extralight"/>
                <a:sym typeface="Produkt Extralight"/>
              </a:defRPr>
            </a:lvl3pPr>
            <a:lvl4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Produkt Extralight"/>
                <a:ea typeface="Produkt Extralight"/>
                <a:cs typeface="Produkt Extralight"/>
                <a:sym typeface="Produkt Extralight"/>
              </a:defRPr>
            </a:lvl4pPr>
            <a:lvl5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Produkt Extralight"/>
                <a:ea typeface="Produkt Extralight"/>
                <a:cs typeface="Produkt Extralight"/>
                <a:sym typeface="Produkt Extralight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Nivel de texto 1…"/>
          <p:cNvSpPr txBox="1"/>
          <p:nvPr>
            <p:ph type="body" idx="1" hasCustomPrompt="1"/>
          </p:nvPr>
        </p:nvSpPr>
        <p:spPr>
          <a:xfrm>
            <a:off x="1206500" y="1206500"/>
            <a:ext cx="21971000" cy="7353300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Produkt Extralight"/>
                <a:ea typeface="Produkt Extralight"/>
                <a:cs typeface="Produkt Extralight"/>
                <a:sym typeface="Produkt Extralight"/>
              </a:defRPr>
            </a:lvl1pPr>
            <a:lvl2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Produkt Extralight"/>
                <a:ea typeface="Produkt Extralight"/>
                <a:cs typeface="Produkt Extralight"/>
                <a:sym typeface="Produkt Extralight"/>
              </a:defRPr>
            </a:lvl2pPr>
            <a:lvl3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Produkt Extralight"/>
                <a:ea typeface="Produkt Extralight"/>
                <a:cs typeface="Produkt Extralight"/>
                <a:sym typeface="Produkt Extralight"/>
              </a:defRPr>
            </a:lvl3pPr>
            <a:lvl4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Produkt Extralight"/>
                <a:ea typeface="Produkt Extralight"/>
                <a:cs typeface="Produkt Extralight"/>
                <a:sym typeface="Produkt Extralight"/>
              </a:defRPr>
            </a:lvl4pPr>
            <a:lvl5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Produkt Extralight"/>
                <a:ea typeface="Produkt Extralight"/>
                <a:cs typeface="Produkt Extralight"/>
                <a:sym typeface="Produkt Extralight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128000"/>
            <a:ext cx="21971000" cy="1079500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algn="ctr" defTabSz="825500">
              <a:lnSpc>
                <a:spcPct val="90000"/>
              </a:lnSpc>
              <a:spcBef>
                <a:spcPts val="0"/>
              </a:spcBef>
              <a:buSzTx/>
              <a:buNone/>
              <a:defRPr spc="-99" sz="5500">
                <a:latin typeface="Produkt Extralight"/>
                <a:ea typeface="Produkt Extralight"/>
                <a:cs typeface="Produkt Extralight"/>
                <a:sym typeface="Produkt Extralight"/>
              </a:defRPr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Nivel de texto 1…"/>
          <p:cNvSpPr txBox="1"/>
          <p:nvPr>
            <p:ph type="body" sz="quarter" idx="1" hasCustomPrompt="1"/>
          </p:nvPr>
        </p:nvSpPr>
        <p:spPr>
          <a:xfrm>
            <a:off x="5461000" y="9563100"/>
            <a:ext cx="13728700" cy="698500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825500">
              <a:spcBef>
                <a:spcPts val="0"/>
              </a:spcBef>
              <a:buSzTx/>
              <a:buNone/>
              <a:defRPr sz="3600">
                <a:latin typeface="Produkt Light"/>
                <a:ea typeface="Produkt Light"/>
                <a:cs typeface="Produkt Light"/>
                <a:sym typeface="Produkt Light"/>
              </a:defRPr>
            </a:lvl1pPr>
            <a:lvl2pPr marL="868679" indent="-411479" defTabSz="825500">
              <a:spcBef>
                <a:spcPts val="0"/>
              </a:spcBef>
              <a:defRPr sz="3600">
                <a:latin typeface="Produkt Light"/>
                <a:ea typeface="Produkt Light"/>
                <a:cs typeface="Produkt Light"/>
                <a:sym typeface="Produkt Light"/>
              </a:defRPr>
            </a:lvl2pPr>
            <a:lvl3pPr marL="1325879" indent="-411479" defTabSz="825500">
              <a:spcBef>
                <a:spcPts val="0"/>
              </a:spcBef>
              <a:defRPr sz="3600">
                <a:latin typeface="Produkt Light"/>
                <a:ea typeface="Produkt Light"/>
                <a:cs typeface="Produkt Light"/>
                <a:sym typeface="Produkt Light"/>
              </a:defRPr>
            </a:lvl3pPr>
            <a:lvl4pPr marL="1783079" indent="-411479" defTabSz="825500">
              <a:spcBef>
                <a:spcPts val="0"/>
              </a:spcBef>
              <a:defRPr sz="3600">
                <a:latin typeface="Produkt Light"/>
                <a:ea typeface="Produkt Light"/>
                <a:cs typeface="Produkt Light"/>
                <a:sym typeface="Produkt Light"/>
              </a:defRPr>
            </a:lvl4pPr>
            <a:lvl5pPr marL="2240279" indent="-411479" defTabSz="825500">
              <a:spcBef>
                <a:spcPts val="0"/>
              </a:spcBef>
              <a:defRPr sz="3600">
                <a:latin typeface="Produkt Light"/>
                <a:ea typeface="Produkt Light"/>
                <a:cs typeface="Produkt Light"/>
                <a:sym typeface="Produkt Light"/>
              </a:defRPr>
            </a:lvl5pPr>
          </a:lstStyle>
          <a:p>
            <a:pPr/>
            <a:r>
              <a:t>Attribution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6" name="Nivel de texto 1…"/>
          <p:cNvSpPr txBox="1"/>
          <p:nvPr>
            <p:ph type="body" sz="quarter" idx="21" hasCustomPrompt="1"/>
          </p:nvPr>
        </p:nvSpPr>
        <p:spPr>
          <a:xfrm>
            <a:off x="5194300" y="4165600"/>
            <a:ext cx="13995400" cy="4432300"/>
          </a:xfrm>
          <a:prstGeom prst="rect">
            <a:avLst/>
          </a:prstGeom>
        </p:spPr>
        <p:txBody>
          <a:bodyPr anchor="b"/>
          <a:lstStyle/>
          <a:p>
            <a:pPr lvl="4" marL="0" indent="1493520" defTabSz="1463040">
              <a:lnSpc>
                <a:spcPct val="90000"/>
              </a:lnSpc>
              <a:spcBef>
                <a:spcPts val="0"/>
              </a:spcBef>
              <a:buSzTx/>
              <a:buNone/>
              <a:defRPr spc="-55" sz="5580">
                <a:latin typeface="Produkt Extralight"/>
                <a:ea typeface="Produkt Extralight"/>
                <a:cs typeface="Produkt Extralight"/>
                <a:sym typeface="Produkt Extralight"/>
              </a:defRPr>
            </a:pPr>
            <a:r>
              <a:t>“Notable Quote”
</a:t>
            </a:r>
          </a:p>
        </p:txBody>
      </p:sp>
      <p:sp>
        <p:nvSpPr>
          <p:cNvPr id="137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lose-up of a curved, white, layered pattern"/>
          <p:cNvSpPr/>
          <p:nvPr>
            <p:ph type="pic" sz="quarter" idx="21"/>
          </p:nvPr>
        </p:nvSpPr>
        <p:spPr>
          <a:xfrm>
            <a:off x="1257300" y="3213100"/>
            <a:ext cx="7289800" cy="7289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Close-up of a layered pattern of gray stone"/>
          <p:cNvSpPr/>
          <p:nvPr>
            <p:ph type="pic" sz="quarter" idx="22"/>
          </p:nvPr>
        </p:nvSpPr>
        <p:spPr>
          <a:xfrm>
            <a:off x="7353300" y="3632200"/>
            <a:ext cx="9677400" cy="6451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Close-up of a white ribbed pattern"/>
          <p:cNvSpPr/>
          <p:nvPr>
            <p:ph type="pic" sz="quarter" idx="23"/>
          </p:nvPr>
        </p:nvSpPr>
        <p:spPr>
          <a:xfrm>
            <a:off x="14621932" y="3632200"/>
            <a:ext cx="9677402" cy="645725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Angular, futuristic, white corridor with shadows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Rectángulo"/>
          <p:cNvSpPr/>
          <p:nvPr/>
        </p:nvSpPr>
        <p:spPr>
          <a:xfrm>
            <a:off x="-59697" y="-2051"/>
            <a:ext cx="24503394" cy="13720102"/>
          </a:xfrm>
          <a:prstGeom prst="rect">
            <a:avLst/>
          </a:prstGeom>
          <a:solidFill>
            <a:srgbClr val="F1F2F2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825500">
              <a:spcBef>
                <a:spcPts val="0"/>
              </a:spcBef>
              <a:defRPr sz="30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</a:p>
        </p:txBody>
      </p:sp>
      <p:sp>
        <p:nvSpPr>
          <p:cNvPr id="170" name="Número de diapositiva"/>
          <p:cNvSpPr txBox="1"/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</p:spPr>
        <p:txBody>
          <a:bodyPr anchor="t"/>
          <a:lstStyle>
            <a:lvl1pPr algn="ctr" defTabSz="825500">
              <a:defRPr sz="2400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uturistic, curved, white structure"/>
          <p:cNvSpPr/>
          <p:nvPr>
            <p:ph type="pic" idx="21"/>
          </p:nvPr>
        </p:nvSpPr>
        <p:spPr>
          <a:xfrm>
            <a:off x="0" y="-5397500"/>
            <a:ext cx="27190700" cy="203930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Nivel de texto 1…"/>
          <p:cNvSpPr txBox="1"/>
          <p:nvPr>
            <p:ph type="body" sz="quarter" idx="1" hasCustomPrompt="1"/>
          </p:nvPr>
        </p:nvSpPr>
        <p:spPr>
          <a:xfrm>
            <a:off x="1206500" y="12268200"/>
            <a:ext cx="21971000" cy="660400"/>
          </a:xfrm>
          <a:prstGeom prst="rect">
            <a:avLst/>
          </a:prstGeom>
        </p:spPr>
        <p:txBody>
          <a:bodyPr lIns="45718" tIns="45718" rIns="45718" bIns="45718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  <a:lvl2pPr marL="834389" indent="-377189" defTabSz="825500">
              <a:spcBef>
                <a:spcPts val="0"/>
              </a:spcBef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2pPr>
            <a:lvl3pPr marL="1291589" indent="-377189" defTabSz="825500">
              <a:spcBef>
                <a:spcPts val="0"/>
              </a:spcBef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3pPr>
            <a:lvl4pPr marL="1748789" indent="-377189" defTabSz="825500">
              <a:spcBef>
                <a:spcPts val="0"/>
              </a:spcBef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4pPr>
            <a:lvl5pPr marL="2205989" indent="-377189" defTabSz="825500">
              <a:spcBef>
                <a:spcPts val="0"/>
              </a:spcBef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5pPr>
          </a:lstStyle>
          <a:p>
            <a:pPr/>
            <a:r>
              <a:t>Author and Date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3" name="Nivel de texto 1…"/>
          <p:cNvSpPr txBox="1"/>
          <p:nvPr>
            <p:ph type="body" sz="quarter" idx="22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1pPr>
          </a:lstStyle>
          <a:p>
            <a:pPr/>
            <a:r>
              <a:t>Presentation Subtitle</a:t>
            </a:r>
          </a:p>
        </p:txBody>
      </p:sp>
      <p:sp>
        <p:nvSpPr>
          <p:cNvPr id="24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5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5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lose-up of a curved, white, layered pattern"/>
          <p:cNvSpPr/>
          <p:nvPr>
            <p:ph type="pic" idx="21"/>
          </p:nvPr>
        </p:nvSpPr>
        <p:spPr>
          <a:xfrm>
            <a:off x="11569700" y="0"/>
            <a:ext cx="13716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333500"/>
            <a:ext cx="9779000" cy="5882274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Nivel de texto 1…"/>
          <p:cNvSpPr txBox="1"/>
          <p:nvPr>
            <p:ph type="body" sz="quarter" idx="1" hasCustomPrompt="1"/>
          </p:nvPr>
        </p:nvSpPr>
        <p:spPr>
          <a:xfrm>
            <a:off x="1206500" y="7150100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1pPr>
            <a:lvl2pPr marL="0" indent="0" defTabSz="825500">
              <a:spcBef>
                <a:spcPts val="0"/>
              </a:spcBef>
              <a:buSzTx/>
              <a:buNone/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2pPr>
            <a:lvl3pPr marL="0" indent="0" defTabSz="825500">
              <a:spcBef>
                <a:spcPts val="0"/>
              </a:spcBef>
              <a:buSzTx/>
              <a:buNone/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3pPr>
            <a:lvl4pPr marL="0" indent="0" defTabSz="825500">
              <a:spcBef>
                <a:spcPts val="0"/>
              </a:spcBef>
              <a:buSzTx/>
              <a:buNone/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4pPr>
            <a:lvl5pPr marL="0" indent="0" defTabSz="825500">
              <a:spcBef>
                <a:spcPts val="0"/>
              </a:spcBef>
              <a:buSzTx/>
              <a:buNone/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Nivel de texto 1…"/>
          <p:cNvSpPr txBox="1"/>
          <p:nvPr>
            <p:ph type="body" sz="quarter" idx="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1pPr>
            <a:lvl2pPr marL="1085850" indent="-628650" defTabSz="825500">
              <a:spcBef>
                <a:spcPts val="0"/>
              </a:spcBef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2pPr>
            <a:lvl3pPr marL="1543050" indent="-628650" defTabSz="825500">
              <a:spcBef>
                <a:spcPts val="0"/>
              </a:spcBef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3pPr>
            <a:lvl4pPr marL="2000250" indent="-628650" defTabSz="825500">
              <a:spcBef>
                <a:spcPts val="0"/>
              </a:spcBef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4pPr>
            <a:lvl5pPr marL="2457450" indent="-628650" defTabSz="825500">
              <a:spcBef>
                <a:spcPts val="0"/>
              </a:spcBef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3" name="Slide Title"/>
          <p:cNvSpPr txBox="1"/>
          <p:nvPr>
            <p:ph type="title" hasCustomPrompt="1"/>
          </p:nvPr>
        </p:nvSpPr>
        <p:spPr>
          <a:xfrm>
            <a:off x="1206500" y="635000"/>
            <a:ext cx="21971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4" name="Nivel de texto 1…"/>
          <p:cNvSpPr txBox="1"/>
          <p:nvPr>
            <p:ph type="body" idx="2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</p:txBody>
      </p:sp>
      <p:sp>
        <p:nvSpPr>
          <p:cNvPr id="45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Nivel de texto 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lose-up of the edge of white curved stone"/>
          <p:cNvSpPr/>
          <p:nvPr>
            <p:ph type="pic" idx="21"/>
          </p:nvPr>
        </p:nvSpPr>
        <p:spPr>
          <a:xfrm>
            <a:off x="12382500" y="-1206500"/>
            <a:ext cx="12103100" cy="1614031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Nivel de texto 1…"/>
          <p:cNvSpPr txBox="1"/>
          <p:nvPr>
            <p:ph type="body" sz="quarter" idx="1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1pPr>
            <a:lvl2pPr marL="1085850" indent="-628650" defTabSz="825500">
              <a:spcBef>
                <a:spcPts val="0"/>
              </a:spcBef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2pPr>
            <a:lvl3pPr marL="1543050" indent="-628650" defTabSz="825500">
              <a:spcBef>
                <a:spcPts val="0"/>
              </a:spcBef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3pPr>
            <a:lvl4pPr marL="2000250" indent="-628650" defTabSz="825500">
              <a:spcBef>
                <a:spcPts val="0"/>
              </a:spcBef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4pPr>
            <a:lvl5pPr marL="2457450" indent="-628650" defTabSz="825500">
              <a:spcBef>
                <a:spcPts val="0"/>
              </a:spcBef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3" name="Nivel de texto 1…"/>
          <p:cNvSpPr txBox="1"/>
          <p:nvPr>
            <p:ph type="body" sz="half" idx="22" hasCustomPrompt="1"/>
          </p:nvPr>
        </p:nvSpPr>
        <p:spPr>
          <a:xfrm>
            <a:off x="1206500" y="4248503"/>
            <a:ext cx="9779000" cy="8256014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</p:txBody>
      </p:sp>
      <p:sp>
        <p:nvSpPr>
          <p:cNvPr id="64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Nivel de texto 1…"/>
          <p:cNvSpPr txBox="1"/>
          <p:nvPr>
            <p:ph type="body" sz="quarter" idx="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1pPr>
            <a:lvl2pPr marL="1085850" indent="-628650" defTabSz="825500">
              <a:spcBef>
                <a:spcPts val="0"/>
              </a:spcBef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2pPr>
            <a:lvl3pPr marL="1543050" indent="-628650" defTabSz="825500">
              <a:spcBef>
                <a:spcPts val="0"/>
              </a:spcBef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3pPr>
            <a:lvl4pPr marL="2000250" indent="-628650" defTabSz="825500">
              <a:spcBef>
                <a:spcPts val="0"/>
              </a:spcBef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4pPr>
            <a:lvl5pPr marL="2457450" indent="-628650" defTabSz="825500">
              <a:spcBef>
                <a:spcPts val="0"/>
              </a:spcBef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2" name="Slide Title"/>
          <p:cNvSpPr txBox="1"/>
          <p:nvPr>
            <p:ph type="title" hasCustomPrompt="1"/>
          </p:nvPr>
        </p:nvSpPr>
        <p:spPr>
          <a:xfrm>
            <a:off x="1206500" y="635000"/>
            <a:ext cx="21971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3" name="Nivel de texto 1…"/>
          <p:cNvSpPr txBox="1"/>
          <p:nvPr>
            <p:ph type="body" sz="half" idx="21" hasCustomPrompt="1"/>
          </p:nvPr>
        </p:nvSpPr>
        <p:spPr>
          <a:xfrm>
            <a:off x="1206500" y="4248503"/>
            <a:ext cx="9779000" cy="8256014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</p:txBody>
      </p:sp>
      <p:sp>
        <p:nvSpPr>
          <p:cNvPr id="74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Nivel de texto 1…"/>
          <p:cNvSpPr txBox="1"/>
          <p:nvPr>
            <p:ph type="body" sz="quarter" idx="1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1pPr>
            <a:lvl2pPr marL="1085850" indent="-628650" defTabSz="825500">
              <a:spcBef>
                <a:spcPts val="0"/>
              </a:spcBef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2pPr>
            <a:lvl3pPr marL="1543050" indent="-628650" defTabSz="825500">
              <a:spcBef>
                <a:spcPts val="0"/>
              </a:spcBef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3pPr>
            <a:lvl4pPr marL="2000250" indent="-628650" defTabSz="825500">
              <a:spcBef>
                <a:spcPts val="0"/>
              </a:spcBef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4pPr>
            <a:lvl5pPr marL="2457450" indent="-628650" defTabSz="825500">
              <a:spcBef>
                <a:spcPts val="0"/>
              </a:spcBef>
              <a:defRPr sz="5500">
                <a:latin typeface="Produkt Extralight"/>
                <a:ea typeface="Produkt Extralight"/>
                <a:cs typeface="Produkt Extralight"/>
                <a:sym typeface="Produkt Extralight"/>
              </a:defRPr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3" name="Nivel de texto 1…"/>
          <p:cNvSpPr txBox="1"/>
          <p:nvPr>
            <p:ph type="body" sz="half" idx="21" hasCustomPrompt="1"/>
          </p:nvPr>
        </p:nvSpPr>
        <p:spPr>
          <a:xfrm>
            <a:off x="1206500" y="4248503"/>
            <a:ext cx="9779000" cy="8256014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</p:txBody>
      </p:sp>
      <p:sp>
        <p:nvSpPr>
          <p:cNvPr id="84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3911600"/>
            <a:ext cx="21971005" cy="4648200"/>
          </a:xfrm>
          <a:prstGeom prst="rect">
            <a:avLst/>
          </a:prstGeom>
        </p:spPr>
        <p:txBody>
          <a:bodyPr anchor="ctr"/>
          <a:lstStyle>
            <a:lvl1pPr>
              <a:defRPr spc="-119" sz="12000"/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18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ivel de texto 1…"/>
          <p:cNvSpPr txBox="1"/>
          <p:nvPr>
            <p:ph type="body" idx="1" hasCustomPrompt="1"/>
          </p:nvPr>
        </p:nvSpPr>
        <p:spPr>
          <a:xfrm>
            <a:off x="1206500" y="4248503"/>
            <a:ext cx="21971000" cy="82560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" name="Texto del título"/>
          <p:cNvSpPr txBox="1"/>
          <p:nvPr>
            <p:ph type="title"/>
          </p:nvPr>
        </p:nvSpPr>
        <p:spPr>
          <a:xfrm>
            <a:off x="3653366" y="2743200"/>
            <a:ext cx="19507201" cy="1505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Texto del título</a:t>
            </a:r>
          </a:p>
        </p:txBody>
      </p:sp>
      <p:sp>
        <p:nvSpPr>
          <p:cNvPr id="4" name="Número de diapositiva"/>
          <p:cNvSpPr txBox="1"/>
          <p:nvPr>
            <p:ph type="sldNum" sz="quarter" idx="2"/>
          </p:nvPr>
        </p:nvSpPr>
        <p:spPr>
          <a:xfrm>
            <a:off x="23558499" y="12458700"/>
            <a:ext cx="388621" cy="4292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r" defTabSz="584200">
              <a:spcBef>
                <a:spcPts val="0"/>
              </a:spcBef>
              <a:defRPr sz="2000">
                <a:solidFill>
                  <a:srgbClr val="535860"/>
                </a:solidFill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</p:sldLayoutIdLst>
  <p:transition xmlns:p14="http://schemas.microsoft.com/office/powerpoint/2010/main" spd="med" advClick="1"/>
  <p:txStyles>
    <p:titleStyle>
      <a:lvl1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rgbClr val="535860"/>
          </a:solidFill>
          <a:uFillTx/>
          <a:latin typeface="Produkt Extralight"/>
          <a:ea typeface="Produkt Extralight"/>
          <a:cs typeface="Produkt Extralight"/>
          <a:sym typeface="Produkt Extralight"/>
        </a:defRPr>
      </a:lvl1pPr>
      <a:lvl2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rgbClr val="535860"/>
          </a:solidFill>
          <a:uFillTx/>
          <a:latin typeface="Produkt Extralight"/>
          <a:ea typeface="Produkt Extralight"/>
          <a:cs typeface="Produkt Extralight"/>
          <a:sym typeface="Produkt Extralight"/>
        </a:defRPr>
      </a:lvl2pPr>
      <a:lvl3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rgbClr val="535860"/>
          </a:solidFill>
          <a:uFillTx/>
          <a:latin typeface="Produkt Extralight"/>
          <a:ea typeface="Produkt Extralight"/>
          <a:cs typeface="Produkt Extralight"/>
          <a:sym typeface="Produkt Extralight"/>
        </a:defRPr>
      </a:lvl3pPr>
      <a:lvl4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rgbClr val="535860"/>
          </a:solidFill>
          <a:uFillTx/>
          <a:latin typeface="Produkt Extralight"/>
          <a:ea typeface="Produkt Extralight"/>
          <a:cs typeface="Produkt Extralight"/>
          <a:sym typeface="Produkt Extralight"/>
        </a:defRPr>
      </a:lvl4pPr>
      <a:lvl5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rgbClr val="535860"/>
          </a:solidFill>
          <a:uFillTx/>
          <a:latin typeface="Produkt Extralight"/>
          <a:ea typeface="Produkt Extralight"/>
          <a:cs typeface="Produkt Extralight"/>
          <a:sym typeface="Produkt Extralight"/>
        </a:defRPr>
      </a:lvl5pPr>
      <a:lvl6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rgbClr val="535860"/>
          </a:solidFill>
          <a:uFillTx/>
          <a:latin typeface="Produkt Extralight"/>
          <a:ea typeface="Produkt Extralight"/>
          <a:cs typeface="Produkt Extralight"/>
          <a:sym typeface="Produkt Extralight"/>
        </a:defRPr>
      </a:lvl6pPr>
      <a:lvl7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rgbClr val="535860"/>
          </a:solidFill>
          <a:uFillTx/>
          <a:latin typeface="Produkt Extralight"/>
          <a:ea typeface="Produkt Extralight"/>
          <a:cs typeface="Produkt Extralight"/>
          <a:sym typeface="Produkt Extralight"/>
        </a:defRPr>
      </a:lvl7pPr>
      <a:lvl8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rgbClr val="535860"/>
          </a:solidFill>
          <a:uFillTx/>
          <a:latin typeface="Produkt Extralight"/>
          <a:ea typeface="Produkt Extralight"/>
          <a:cs typeface="Produkt Extralight"/>
          <a:sym typeface="Produkt Extralight"/>
        </a:defRPr>
      </a:lvl8pPr>
      <a:lvl9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rgbClr val="535860"/>
          </a:solidFill>
          <a:uFillTx/>
          <a:latin typeface="Produkt Extralight"/>
          <a:ea typeface="Produkt Extralight"/>
          <a:cs typeface="Produkt Extralight"/>
          <a:sym typeface="Produkt Extralight"/>
        </a:defRPr>
      </a:lvl9pPr>
    </p:titleStyle>
    <p:bodyStyle>
      <a:lvl1pPr marL="457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rgbClr val="535860"/>
          </a:solidFill>
          <a:uFillTx/>
          <a:latin typeface="Graphik Light"/>
          <a:ea typeface="Graphik Light"/>
          <a:cs typeface="Graphik Light"/>
          <a:sym typeface="Graphik Light"/>
        </a:defRPr>
      </a:lvl1pPr>
      <a:lvl2pPr marL="914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rgbClr val="535860"/>
          </a:solidFill>
          <a:uFillTx/>
          <a:latin typeface="Graphik Light"/>
          <a:ea typeface="Graphik Light"/>
          <a:cs typeface="Graphik Light"/>
          <a:sym typeface="Graphik Light"/>
        </a:defRPr>
      </a:lvl2pPr>
      <a:lvl3pPr marL="1371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rgbClr val="535860"/>
          </a:solidFill>
          <a:uFillTx/>
          <a:latin typeface="Graphik Light"/>
          <a:ea typeface="Graphik Light"/>
          <a:cs typeface="Graphik Light"/>
          <a:sym typeface="Graphik Light"/>
        </a:defRPr>
      </a:lvl3pPr>
      <a:lvl4pPr marL="1828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rgbClr val="535860"/>
          </a:solidFill>
          <a:uFillTx/>
          <a:latin typeface="Graphik Light"/>
          <a:ea typeface="Graphik Light"/>
          <a:cs typeface="Graphik Light"/>
          <a:sym typeface="Graphik Light"/>
        </a:defRPr>
      </a:lvl4pPr>
      <a:lvl5pPr marL="22860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rgbClr val="535860"/>
          </a:solidFill>
          <a:uFillTx/>
          <a:latin typeface="Graphik Light"/>
          <a:ea typeface="Graphik Light"/>
          <a:cs typeface="Graphik Light"/>
          <a:sym typeface="Graphik Light"/>
        </a:defRPr>
      </a:lvl5pPr>
      <a:lvl6pPr marL="2743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rgbClr val="535860"/>
          </a:solidFill>
          <a:uFillTx/>
          <a:latin typeface="Graphik Light"/>
          <a:ea typeface="Graphik Light"/>
          <a:cs typeface="Graphik Light"/>
          <a:sym typeface="Graphik Light"/>
        </a:defRPr>
      </a:lvl6pPr>
      <a:lvl7pPr marL="3200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rgbClr val="535860"/>
          </a:solidFill>
          <a:uFillTx/>
          <a:latin typeface="Graphik Light"/>
          <a:ea typeface="Graphik Light"/>
          <a:cs typeface="Graphik Light"/>
          <a:sym typeface="Graphik Light"/>
        </a:defRPr>
      </a:lvl7pPr>
      <a:lvl8pPr marL="3657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rgbClr val="535860"/>
          </a:solidFill>
          <a:uFillTx/>
          <a:latin typeface="Graphik Light"/>
          <a:ea typeface="Graphik Light"/>
          <a:cs typeface="Graphik Light"/>
          <a:sym typeface="Graphik Light"/>
        </a:defRPr>
      </a:lvl8pPr>
      <a:lvl9pPr marL="4114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rgbClr val="535860"/>
          </a:solidFill>
          <a:uFillTx/>
          <a:latin typeface="Graphik Light"/>
          <a:ea typeface="Graphik Light"/>
          <a:cs typeface="Graphik Light"/>
          <a:sym typeface="Graphik Light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1pPr>
      <a:lvl2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2pPr>
      <a:lvl3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3pPr>
      <a:lvl4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4pPr>
      <a:lvl5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5pPr>
      <a:lvl6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6pPr>
      <a:lvl7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7pPr>
      <a:lvl8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8pPr>
      <a:lvl9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0.png"/><Relationship Id="rId4" Type="http://schemas.openxmlformats.org/officeDocument/2006/relationships/image" Target="../media/image6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1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3" Type="http://schemas.openxmlformats.org/officeDocument/2006/relationships/image" Target="../media/image1.png"/><Relationship Id="rId4" Type="http://schemas.openxmlformats.org/officeDocument/2006/relationships/image" Target="../media/image25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6.png"/><Relationship Id="rId4" Type="http://schemas.openxmlformats.org/officeDocument/2006/relationships/image" Target="../media/image3.png"/><Relationship Id="rId5" Type="http://schemas.openxmlformats.org/officeDocument/2006/relationships/image" Target="../media/image11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7.png"/><Relationship Id="rId4" Type="http://schemas.openxmlformats.org/officeDocument/2006/relationships/image" Target="../media/image3.png"/><Relationship Id="rId5" Type="http://schemas.openxmlformats.org/officeDocument/2006/relationships/image" Target="../media/image11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8.png"/><Relationship Id="rId4" Type="http://schemas.openxmlformats.org/officeDocument/2006/relationships/image" Target="../media/image3.png"/><Relationship Id="rId5" Type="http://schemas.openxmlformats.org/officeDocument/2006/relationships/image" Target="../media/image11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4.jpeg"/><Relationship Id="rId4" Type="http://schemas.openxmlformats.org/officeDocument/2006/relationships/image" Target="../media/image29.png"/><Relationship Id="rId5" Type="http://schemas.openxmlformats.org/officeDocument/2006/relationships/image" Target="../media/image5.jpeg"/><Relationship Id="rId6" Type="http://schemas.openxmlformats.org/officeDocument/2006/relationships/image" Target="../media/image30.png"/><Relationship Id="rId7" Type="http://schemas.openxmlformats.org/officeDocument/2006/relationships/image" Target="../media/image31.png"/><Relationship Id="rId8" Type="http://schemas.openxmlformats.org/officeDocument/2006/relationships/image" Target="../media/image32.png"/><Relationship Id="rId9" Type="http://schemas.openxmlformats.org/officeDocument/2006/relationships/image" Target="../media/image6.jpeg"/><Relationship Id="rId10" Type="http://schemas.openxmlformats.org/officeDocument/2006/relationships/image" Target="../media/image7.jpeg"/><Relationship Id="rId11" Type="http://schemas.openxmlformats.org/officeDocument/2006/relationships/image" Target="../media/image33.png"/><Relationship Id="rId12" Type="http://schemas.openxmlformats.org/officeDocument/2006/relationships/image" Target="../media/image8.jpe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3" Type="http://schemas.openxmlformats.org/officeDocument/2006/relationships/image" Target="../media/image34.png"/><Relationship Id="rId4" Type="http://schemas.openxmlformats.org/officeDocument/2006/relationships/image" Target="../media/image35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6" Type="http://schemas.openxmlformats.org/officeDocument/2006/relationships/image" Target="../media/image39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40.pn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41.png"/><Relationship Id="rId3" Type="http://schemas.openxmlformats.org/officeDocument/2006/relationships/image" Target="../media/image42.pn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43.pn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44.png"/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5" Type="http://schemas.openxmlformats.org/officeDocument/2006/relationships/image" Target="../media/image47.png"/><Relationship Id="rId6" Type="http://schemas.openxmlformats.org/officeDocument/2006/relationships/image" Target="../media/image48.png"/><Relationship Id="rId7" Type="http://schemas.openxmlformats.org/officeDocument/2006/relationships/image" Target="../media/image1.gif"/><Relationship Id="rId8" Type="http://schemas.openxmlformats.org/officeDocument/2006/relationships/image" Target="../media/image41.pn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49.png"/><Relationship Id="rId4" Type="http://schemas.openxmlformats.org/officeDocument/2006/relationships/image" Target="../media/image50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3" Type="http://schemas.openxmlformats.org/officeDocument/2006/relationships/image" Target="../media/image1.png"/><Relationship Id="rId4" Type="http://schemas.openxmlformats.org/officeDocument/2006/relationships/image" Target="../media/image8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3" Type="http://schemas.openxmlformats.org/officeDocument/2006/relationships/image" Target="../media/image1.png"/><Relationship Id="rId4" Type="http://schemas.openxmlformats.org/officeDocument/2006/relationships/image" Target="../media/image8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5" Type="http://schemas.openxmlformats.org/officeDocument/2006/relationships/image" Target="../media/image3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13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31458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Home_Birtum_2026_2.jpg" descr="Home_Birtum_2026_2.jpg"/>
          <p:cNvPicPr>
            <a:picLocks noChangeAspect="1"/>
          </p:cNvPicPr>
          <p:nvPr/>
        </p:nvPicPr>
        <p:blipFill>
          <a:blip r:embed="rId2">
            <a:extLst/>
          </a:blip>
          <a:srcRect l="0" t="5999" r="0" b="19187"/>
          <a:stretch>
            <a:fillRect/>
          </a:stretch>
        </p:blipFill>
        <p:spPr>
          <a:xfrm>
            <a:off x="-34822" y="-78222"/>
            <a:ext cx="24456725" cy="13722623"/>
          </a:xfrm>
          <a:prstGeom prst="rect">
            <a:avLst/>
          </a:prstGeom>
          <a:ln w="12700">
            <a:miter lim="400000"/>
          </a:ln>
        </p:spPr>
      </p:pic>
      <p:pic>
        <p:nvPicPr>
          <p:cNvPr id="180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839079" y="12538939"/>
            <a:ext cx="1467709" cy="404343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Imagen" descr="Imagen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824467" y="3055870"/>
            <a:ext cx="6886219" cy="2220990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El Odoo Gold Partner especialista en empresas con…"/>
          <p:cNvSpPr txBox="1"/>
          <p:nvPr/>
        </p:nvSpPr>
        <p:spPr>
          <a:xfrm>
            <a:off x="2824467" y="5873845"/>
            <a:ext cx="10739537" cy="2796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825500">
              <a:lnSpc>
                <a:spcPct val="90000"/>
              </a:lnSpc>
              <a:spcBef>
                <a:spcPts val="0"/>
              </a:spcBef>
              <a:defRPr b="1" sz="7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El Odoo Gold Partner</a:t>
            </a:r>
            <a:br/>
            <a:r>
              <a:rPr b="0" sz="6000">
                <a:solidFill>
                  <a:srgbClr val="23B0DE"/>
                </a:solidFill>
              </a:rPr>
              <a:t>especialista en empresas con </a:t>
            </a:r>
            <a:endParaRPr b="0">
              <a:solidFill>
                <a:srgbClr val="23B0DE"/>
              </a:solidFill>
            </a:endParaRPr>
          </a:p>
          <a:p>
            <a:pPr defTabSz="825500">
              <a:lnSpc>
                <a:spcPct val="90000"/>
              </a:lnSpc>
              <a:spcBef>
                <a:spcPts val="0"/>
              </a:spcBef>
              <a:defRPr b="1" sz="7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alta exigencia operativa.</a:t>
            </a:r>
          </a:p>
        </p:txBody>
      </p:sp>
      <p:pic>
        <p:nvPicPr>
          <p:cNvPr id="183" name="Imagen" descr="Imagen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824467" y="9861540"/>
            <a:ext cx="2561947" cy="124640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CuadroTexto 1"/>
          <p:cNvSpPr txBox="1"/>
          <p:nvPr/>
        </p:nvSpPr>
        <p:spPr>
          <a:xfrm>
            <a:off x="1912171" y="6536133"/>
            <a:ext cx="2988465" cy="595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ctr" defTabSz="825500">
              <a:spcBef>
                <a:spcPts val="0"/>
              </a:spcBef>
              <a:defRPr b="1" sz="3500">
                <a:solidFill>
                  <a:srgbClr val="2B468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Discovery</a:t>
            </a:r>
          </a:p>
        </p:txBody>
      </p:sp>
      <p:sp>
        <p:nvSpPr>
          <p:cNvPr id="263" name="CuadroTexto 1"/>
          <p:cNvSpPr txBox="1"/>
          <p:nvPr/>
        </p:nvSpPr>
        <p:spPr>
          <a:xfrm>
            <a:off x="6304717" y="6536133"/>
            <a:ext cx="2880520" cy="595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ctr" defTabSz="825500">
              <a:spcBef>
                <a:spcPts val="0"/>
              </a:spcBef>
              <a:defRPr b="1" sz="3500">
                <a:solidFill>
                  <a:srgbClr val="2B468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Blueprint</a:t>
            </a:r>
          </a:p>
        </p:txBody>
      </p:sp>
      <p:sp>
        <p:nvSpPr>
          <p:cNvPr id="264" name="CuadroTexto 1"/>
          <p:cNvSpPr txBox="1"/>
          <p:nvPr/>
        </p:nvSpPr>
        <p:spPr>
          <a:xfrm>
            <a:off x="10823275" y="6536133"/>
            <a:ext cx="1950505" cy="595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ctr" defTabSz="825500">
              <a:spcBef>
                <a:spcPts val="0"/>
              </a:spcBef>
              <a:defRPr b="1" sz="3500">
                <a:solidFill>
                  <a:srgbClr val="2B468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Build</a:t>
            </a:r>
          </a:p>
        </p:txBody>
      </p:sp>
      <p:sp>
        <p:nvSpPr>
          <p:cNvPr id="265" name="Rectángulo"/>
          <p:cNvSpPr/>
          <p:nvPr/>
        </p:nvSpPr>
        <p:spPr>
          <a:xfrm>
            <a:off x="-12700" y="10825331"/>
            <a:ext cx="24409400" cy="2928769"/>
          </a:xfrm>
          <a:prstGeom prst="rect">
            <a:avLst/>
          </a:prstGeom>
          <a:solidFill>
            <a:srgbClr val="314683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825500">
              <a:spcBef>
                <a:spcPts val="0"/>
              </a:spcBef>
              <a:defRPr sz="30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</a:p>
        </p:txBody>
      </p:sp>
      <p:sp>
        <p:nvSpPr>
          <p:cNvPr id="266" name="CuadroTexto 1"/>
          <p:cNvSpPr txBox="1"/>
          <p:nvPr/>
        </p:nvSpPr>
        <p:spPr>
          <a:xfrm>
            <a:off x="13475585" y="6536133"/>
            <a:ext cx="4982960" cy="595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ctr" defTabSz="825500">
              <a:spcBef>
                <a:spcPts val="0"/>
              </a:spcBef>
              <a:defRPr b="1" i="1" sz="3500">
                <a:solidFill>
                  <a:srgbClr val="2B468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Go Live e Hypercare</a:t>
            </a:r>
          </a:p>
        </p:txBody>
      </p:sp>
      <p:sp>
        <p:nvSpPr>
          <p:cNvPr id="267" name="CuadroTexto 2"/>
          <p:cNvSpPr txBox="1"/>
          <p:nvPr/>
        </p:nvSpPr>
        <p:spPr>
          <a:xfrm>
            <a:off x="4210837" y="11553115"/>
            <a:ext cx="15962327" cy="13283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ctr" defTabSz="825500">
              <a:spcBef>
                <a:spcPts val="0"/>
              </a:spcBef>
              <a:defRPr sz="4300">
                <a:solidFill>
                  <a:srgbClr val="24B0D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Un sistema de trabajo propio, desarrollado</a:t>
            </a:r>
          </a:p>
          <a:p>
            <a:pPr algn="ctr" defTabSz="825500">
              <a:spcBef>
                <a:spcPts val="0"/>
              </a:spcBef>
              <a:defRPr sz="4300">
                <a:solidFill>
                  <a:srgbClr val="24B0D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con la experiencia de más de </a:t>
            </a:r>
            <a:r>
              <a:rPr b="1">
                <a:solidFill>
                  <a:srgbClr val="FFFFFF"/>
                </a:solidFill>
              </a:rPr>
              <a:t>300 empresas implementadas.</a:t>
            </a:r>
          </a:p>
        </p:txBody>
      </p:sp>
      <p:sp>
        <p:nvSpPr>
          <p:cNvPr id="268" name="CuadroTexto 1"/>
          <p:cNvSpPr txBox="1"/>
          <p:nvPr/>
        </p:nvSpPr>
        <p:spPr>
          <a:xfrm>
            <a:off x="18483206" y="6536133"/>
            <a:ext cx="4416705" cy="595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ctr" defTabSz="825500">
              <a:spcBef>
                <a:spcPts val="0"/>
              </a:spcBef>
              <a:defRPr b="1" sz="3500">
                <a:solidFill>
                  <a:srgbClr val="2B468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Customer Success</a:t>
            </a:r>
          </a:p>
        </p:txBody>
      </p:sp>
      <p:sp>
        <p:nvSpPr>
          <p:cNvPr id="269" name="CuadroTexto 2"/>
          <p:cNvSpPr txBox="1"/>
          <p:nvPr/>
        </p:nvSpPr>
        <p:spPr>
          <a:xfrm>
            <a:off x="1198051" y="7419841"/>
            <a:ext cx="4416704" cy="18458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ctr" defTabSz="825500">
              <a:spcBef>
                <a:spcPts val="0"/>
              </a:spcBef>
              <a:defRPr sz="2000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>
                <a:solidFill>
                  <a:srgbClr val="24B0DE"/>
                </a:solidFill>
              </a:rPr>
              <a:t>Antes de hablar de Odoo, entendemos cómo opera tu empresa</a:t>
            </a:r>
            <a:r>
              <a:rPr>
                <a:solidFill>
                  <a:srgbClr val="24B0DE"/>
                </a:solidFill>
              </a:rPr>
              <a:t>.</a:t>
            </a:r>
            <a:r>
              <a:t> Mapeamos procesos reales, identificamos gaps y definimos el alcance exacto. Sin Discovery aprobado, no avanzamos.</a:t>
            </a:r>
          </a:p>
        </p:txBody>
      </p:sp>
      <p:sp>
        <p:nvSpPr>
          <p:cNvPr id="270" name="CuadroTexto 2"/>
          <p:cNvSpPr txBox="1"/>
          <p:nvPr/>
        </p:nvSpPr>
        <p:spPr>
          <a:xfrm>
            <a:off x="5901683" y="7419841"/>
            <a:ext cx="3686587" cy="18458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ctr" defTabSz="825500">
              <a:spcBef>
                <a:spcPts val="0"/>
              </a:spcBef>
              <a:defRPr sz="2000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>
                <a:solidFill>
                  <a:srgbClr val="24B0DE"/>
                </a:solidFill>
              </a:rPr>
              <a:t>Diseñamos la solución:</a:t>
            </a:r>
            <a:r>
              <a:t> qué se configura, qué se desarrolla, cómo se integra. El cliente lo firma antes de que empiece la construcción. Es el contrato funcional del proyecto.</a:t>
            </a:r>
          </a:p>
        </p:txBody>
      </p:sp>
      <p:sp>
        <p:nvSpPr>
          <p:cNvPr id="271" name="CuadroTexto 2"/>
          <p:cNvSpPr txBox="1"/>
          <p:nvPr/>
        </p:nvSpPr>
        <p:spPr>
          <a:xfrm>
            <a:off x="10146131" y="7419841"/>
            <a:ext cx="3304792" cy="18458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ctr" defTabSz="825500">
              <a:spcBef>
                <a:spcPts val="0"/>
              </a:spcBef>
              <a:defRPr sz="2000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>
                <a:solidFill>
                  <a:srgbClr val="24B0DE"/>
                </a:solidFill>
              </a:rPr>
              <a:t>Construimos en sprints de dos semanas</a:t>
            </a:r>
            <a:r>
              <a:t> con demo al cliente al final de cada uno. La fase termina con el </a:t>
            </a:r>
            <a:r>
              <a:rPr i="1"/>
              <a:t>Pruebas de Aceptación del Usuario</a:t>
            </a:r>
            <a:r>
              <a:t> (UAT) aprobado.</a:t>
            </a:r>
          </a:p>
        </p:txBody>
      </p:sp>
      <p:sp>
        <p:nvSpPr>
          <p:cNvPr id="272" name="CuadroTexto 2"/>
          <p:cNvSpPr txBox="1"/>
          <p:nvPr/>
        </p:nvSpPr>
        <p:spPr>
          <a:xfrm>
            <a:off x="13977433" y="7419841"/>
            <a:ext cx="3979263" cy="15537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ctr" defTabSz="825500">
              <a:spcBef>
                <a:spcPts val="0"/>
              </a:spcBef>
              <a:defRPr sz="2000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>
                <a:solidFill>
                  <a:srgbClr val="24B0DE"/>
                </a:solidFill>
              </a:rPr>
              <a:t>Migración, activación y capacitación.</a:t>
            </a:r>
            <a:r>
              <a:rPr b="1"/>
              <a:t> </a:t>
            </a:r>
            <a:r>
              <a:t>Durante los primeros 30 días el equipo Birtum está en soporte prioritario. El Go Live es solo el comienzo.</a:t>
            </a:r>
          </a:p>
        </p:txBody>
      </p:sp>
      <p:sp>
        <p:nvSpPr>
          <p:cNvPr id="273" name="CuadroTexto 2"/>
          <p:cNvSpPr txBox="1"/>
          <p:nvPr/>
        </p:nvSpPr>
        <p:spPr>
          <a:xfrm>
            <a:off x="18647753" y="7419841"/>
            <a:ext cx="4087610" cy="15537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ctr" defTabSz="825500">
              <a:spcBef>
                <a:spcPts val="0"/>
              </a:spcBef>
              <a:defRPr sz="2000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>
                <a:solidFill>
                  <a:srgbClr val="24B0DE"/>
                </a:solidFill>
              </a:rPr>
              <a:t>Seguimiento de adopción, soporte continuo y revisiones trimestrales.</a:t>
            </a:r>
            <a:r>
              <a:rPr>
                <a:solidFill>
                  <a:srgbClr val="24B0DE"/>
                </a:solidFill>
              </a:rPr>
              <a:t> </a:t>
            </a:r>
            <a:r>
              <a:t>No medimos el éxito por los entregables. Lo medimos por los resultados de tu negocio.</a:t>
            </a:r>
          </a:p>
        </p:txBody>
      </p:sp>
      <p:grpSp>
        <p:nvGrpSpPr>
          <p:cNvPr id="277" name="Agrupar"/>
          <p:cNvGrpSpPr/>
          <p:nvPr/>
        </p:nvGrpSpPr>
        <p:grpSpPr>
          <a:xfrm>
            <a:off x="7239876" y="2180265"/>
            <a:ext cx="9904248" cy="1635050"/>
            <a:chOff x="0" y="0"/>
            <a:chExt cx="9904246" cy="1635048"/>
          </a:xfrm>
        </p:grpSpPr>
        <p:sp>
          <p:nvSpPr>
            <p:cNvPr id="274" name="La metodología"/>
            <p:cNvSpPr txBox="1"/>
            <p:nvPr/>
          </p:nvSpPr>
          <p:spPr>
            <a:xfrm>
              <a:off x="0" y="0"/>
              <a:ext cx="6683264" cy="10885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defTabSz="825500">
                <a:spcBef>
                  <a:spcPts val="0"/>
                </a:spcBef>
                <a:defRPr b="1" sz="7000">
                  <a:solidFill>
                    <a:srgbClr val="2B4687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/>
              <a:r>
                <a:t>La metodología</a:t>
              </a:r>
            </a:p>
          </p:txBody>
        </p:sp>
        <p:pic>
          <p:nvPicPr>
            <p:cNvPr id="275" name="Imagen" descr="Imagen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6807205" y="84078"/>
              <a:ext cx="3097042" cy="7743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76" name="Cómo entregamos lo que prometemos."/>
            <p:cNvSpPr txBox="1"/>
            <p:nvPr/>
          </p:nvSpPr>
          <p:spPr>
            <a:xfrm>
              <a:off x="203200" y="929014"/>
              <a:ext cx="9584656" cy="7060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defTabSz="825500">
                <a:spcBef>
                  <a:spcPts val="0"/>
                </a:spcBef>
                <a:defRPr sz="4300">
                  <a:solidFill>
                    <a:srgbClr val="24B0DE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>
                <a:defRPr b="1" sz="7000">
                  <a:solidFill>
                    <a:srgbClr val="2B4687"/>
                  </a:solidFill>
                </a:defRPr>
              </a:pPr>
              <a:r>
                <a:rPr b="0" sz="4300">
                  <a:solidFill>
                    <a:srgbClr val="24B0DE"/>
                  </a:solidFill>
                </a:rPr>
                <a:t>Cómo entregamos lo que prometemos.</a:t>
              </a:r>
            </a:p>
          </p:txBody>
        </p:sp>
      </p:grpSp>
      <p:pic>
        <p:nvPicPr>
          <p:cNvPr id="278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788543" y="4949512"/>
            <a:ext cx="1235720" cy="1235720"/>
          </a:xfrm>
          <a:prstGeom prst="rect">
            <a:avLst/>
          </a:prstGeom>
          <a:ln w="12700">
            <a:miter lim="400000"/>
          </a:ln>
        </p:spPr>
      </p:pic>
      <p:pic>
        <p:nvPicPr>
          <p:cNvPr id="279" name="Imagen" descr="Imagen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127116" y="4949512"/>
            <a:ext cx="1235720" cy="1235720"/>
          </a:xfrm>
          <a:prstGeom prst="rect">
            <a:avLst/>
          </a:prstGeom>
          <a:ln w="12700">
            <a:miter lim="400000"/>
          </a:ln>
        </p:spPr>
      </p:pic>
      <p:pic>
        <p:nvPicPr>
          <p:cNvPr id="280" name="Imagen" descr="Imagen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1180667" y="4949512"/>
            <a:ext cx="1235720" cy="1235720"/>
          </a:xfrm>
          <a:prstGeom prst="rect">
            <a:avLst/>
          </a:prstGeom>
          <a:ln w="12700">
            <a:miter lim="400000"/>
          </a:ln>
        </p:spPr>
      </p:pic>
      <p:pic>
        <p:nvPicPr>
          <p:cNvPr id="281" name="Imagen" descr="Imagen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5349205" y="4949512"/>
            <a:ext cx="1235720" cy="1235720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Imagen" descr="Imagen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20073698" y="4949512"/>
            <a:ext cx="1235720" cy="123572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31458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Rectángulo"/>
          <p:cNvSpPr/>
          <p:nvPr/>
        </p:nvSpPr>
        <p:spPr>
          <a:xfrm>
            <a:off x="-456532" y="-188038"/>
            <a:ext cx="25149824" cy="437896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spcBef>
                <a:spcPts val="0"/>
              </a:spcBef>
              <a:defRPr sz="3200">
                <a:solidFill>
                  <a:srgbClr val="FFFFFF"/>
                </a:solidFill>
                <a:latin typeface="Graphik Light"/>
                <a:ea typeface="Graphik Light"/>
                <a:cs typeface="Graphik Light"/>
                <a:sym typeface="Graphik Light"/>
              </a:defRPr>
            </a:pPr>
          </a:p>
        </p:txBody>
      </p:sp>
      <p:pic>
        <p:nvPicPr>
          <p:cNvPr id="285" name="Imagen" descr="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39079" y="12538939"/>
            <a:ext cx="1467709" cy="404343"/>
          </a:xfrm>
          <a:prstGeom prst="rect">
            <a:avLst/>
          </a:prstGeom>
          <a:ln w="12700">
            <a:miter lim="400000"/>
          </a:ln>
        </p:spPr>
      </p:pic>
      <p:sp>
        <p:nvSpPr>
          <p:cNvPr id="286" name="El Go Live es solo el comienzo"/>
          <p:cNvSpPr txBox="1"/>
          <p:nvPr/>
        </p:nvSpPr>
        <p:spPr>
          <a:xfrm>
            <a:off x="7629224" y="5447033"/>
            <a:ext cx="8796872" cy="8174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defTabSz="825500">
              <a:spcBef>
                <a:spcPts val="0"/>
              </a:spcBef>
              <a:defRPr b="1" sz="5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0"/>
              <a:t>El </a:t>
            </a:r>
            <a:r>
              <a:rPr b="0" i="1"/>
              <a:t>Go Live </a:t>
            </a:r>
            <a:r>
              <a:rPr b="0"/>
              <a:t>es solo el comienzo</a:t>
            </a:r>
          </a:p>
        </p:txBody>
      </p:sp>
      <p:pic>
        <p:nvPicPr>
          <p:cNvPr id="287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037963" y="1236666"/>
            <a:ext cx="6308075" cy="2250674"/>
          </a:xfrm>
          <a:prstGeom prst="rect">
            <a:avLst/>
          </a:prstGeom>
          <a:ln w="12700">
            <a:miter lim="400000"/>
          </a:ln>
        </p:spPr>
      </p:pic>
      <p:sp>
        <p:nvSpPr>
          <p:cNvPr id="288" name="108 suscripciones activas"/>
          <p:cNvSpPr txBox="1"/>
          <p:nvPr/>
        </p:nvSpPr>
        <p:spPr>
          <a:xfrm>
            <a:off x="2849811" y="8657650"/>
            <a:ext cx="3881443" cy="13743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defTabSz="825500">
              <a:spcBef>
                <a:spcPts val="0"/>
              </a:spcBef>
              <a:defRPr sz="3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>
                <a:solidFill>
                  <a:srgbClr val="24B0DE"/>
                </a:solidFill>
              </a:rPr>
              <a:t>Soporte continuo </a:t>
            </a:r>
            <a:r>
              <a:t>con equipos que ya conocen tu operación</a:t>
            </a:r>
          </a:p>
        </p:txBody>
      </p:sp>
      <p:sp>
        <p:nvSpPr>
          <p:cNvPr id="289" name="13  consultores certificados en las últimas versiones de"/>
          <p:cNvSpPr txBox="1"/>
          <p:nvPr/>
        </p:nvSpPr>
        <p:spPr>
          <a:xfrm>
            <a:off x="16878028" y="8657650"/>
            <a:ext cx="4461818" cy="13743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defTabSz="825500">
              <a:spcBef>
                <a:spcPts val="0"/>
              </a:spcBef>
              <a:defRPr sz="3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Medimos nuestro éxito por los </a:t>
            </a:r>
            <a:r>
              <a:rPr b="1">
                <a:solidFill>
                  <a:srgbClr val="24B0DE"/>
                </a:solidFill>
              </a:rPr>
              <a:t>resultados</a:t>
            </a:r>
            <a:endParaRPr b="1">
              <a:solidFill>
                <a:srgbClr val="24B0DE"/>
              </a:solidFill>
            </a:endParaRPr>
          </a:p>
          <a:p>
            <a:pPr algn="ctr" defTabSz="825500">
              <a:spcBef>
                <a:spcPts val="0"/>
              </a:spcBef>
              <a:defRPr sz="3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>
                <a:solidFill>
                  <a:srgbClr val="24B0DE"/>
                </a:solidFill>
              </a:rPr>
              <a:t>de tu negocio</a:t>
            </a:r>
          </a:p>
        </p:txBody>
      </p:sp>
      <p:sp>
        <p:nvSpPr>
          <p:cNvPr id="290" name="108 suscripciones activas"/>
          <p:cNvSpPr txBox="1"/>
          <p:nvPr/>
        </p:nvSpPr>
        <p:spPr>
          <a:xfrm>
            <a:off x="7239373" y="8657650"/>
            <a:ext cx="4170147" cy="13743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defTabSz="825500">
              <a:spcBef>
                <a:spcPts val="0"/>
              </a:spcBef>
              <a:defRPr sz="3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>
                <a:solidFill>
                  <a:srgbClr val="24B0DE"/>
                </a:solidFill>
              </a:rPr>
              <a:t>Birtum Care:</a:t>
            </a:r>
            <a:endParaRPr b="1">
              <a:solidFill>
                <a:srgbClr val="24B0DE"/>
              </a:solidFill>
            </a:endParaRPr>
          </a:p>
          <a:p>
            <a:pPr algn="ctr" defTabSz="825500">
              <a:spcBef>
                <a:spcPts val="0"/>
              </a:spcBef>
              <a:defRPr sz="3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modelo de acompañamiento anual</a:t>
            </a:r>
          </a:p>
        </p:txBody>
      </p:sp>
      <p:sp>
        <p:nvSpPr>
          <p:cNvPr id="291" name="108 suscripciones activas"/>
          <p:cNvSpPr txBox="1"/>
          <p:nvPr/>
        </p:nvSpPr>
        <p:spPr>
          <a:xfrm>
            <a:off x="11777079" y="8657650"/>
            <a:ext cx="4660652" cy="13743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defTabSz="825500">
              <a:spcBef>
                <a:spcPts val="0"/>
              </a:spcBef>
              <a:defRPr sz="3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>
                <a:solidFill>
                  <a:srgbClr val="24B0DE"/>
                </a:solidFill>
              </a:rPr>
              <a:t>Acompañamiento en migraciones</a:t>
            </a:r>
            <a:r>
              <a:t> a las nuevas versiones de Odoo</a:t>
            </a:r>
          </a:p>
        </p:txBody>
      </p:sp>
      <p:pic>
        <p:nvPicPr>
          <p:cNvPr id="292" name="Imagen" descr="Imagen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232466" y="7239711"/>
            <a:ext cx="1116134" cy="11161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3" name="Imagen" descr="Imagen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766379" y="7239711"/>
            <a:ext cx="1116134" cy="11161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4" name="Imagen" descr="Imagen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549338" y="7239711"/>
            <a:ext cx="1116134" cy="11161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Imagen" descr="Imagen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8400738" y="7239711"/>
            <a:ext cx="1116134" cy="11161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31458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Rectángulo redondeado"/>
          <p:cNvSpPr/>
          <p:nvPr/>
        </p:nvSpPr>
        <p:spPr>
          <a:xfrm>
            <a:off x="2768777" y="4987399"/>
            <a:ext cx="4472244" cy="4912229"/>
          </a:xfrm>
          <a:prstGeom prst="roundRect">
            <a:avLst>
              <a:gd name="adj" fmla="val 16476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spcBef>
                <a:spcPts val="0"/>
              </a:spcBef>
              <a:defRPr sz="3200">
                <a:solidFill>
                  <a:srgbClr val="FFFFFF"/>
                </a:solidFill>
                <a:latin typeface="Graphik Light"/>
                <a:ea typeface="Graphik Light"/>
                <a:cs typeface="Graphik Light"/>
                <a:sym typeface="Graphik Light"/>
              </a:defRPr>
            </a:pPr>
          </a:p>
        </p:txBody>
      </p:sp>
      <p:sp>
        <p:nvSpPr>
          <p:cNvPr id="298" name="Rectángulo redondeado"/>
          <p:cNvSpPr/>
          <p:nvPr/>
        </p:nvSpPr>
        <p:spPr>
          <a:xfrm>
            <a:off x="7534619" y="4987399"/>
            <a:ext cx="4809506" cy="4912229"/>
          </a:xfrm>
          <a:prstGeom prst="roundRect">
            <a:avLst>
              <a:gd name="adj" fmla="val 15320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spcBef>
                <a:spcPts val="0"/>
              </a:spcBef>
              <a:defRPr sz="3200">
                <a:solidFill>
                  <a:srgbClr val="FFFFFF"/>
                </a:solidFill>
                <a:latin typeface="Graphik Light"/>
                <a:ea typeface="Graphik Light"/>
                <a:cs typeface="Graphik Light"/>
                <a:sym typeface="Graphik Light"/>
              </a:defRPr>
            </a:pPr>
          </a:p>
        </p:txBody>
      </p:sp>
      <p:sp>
        <p:nvSpPr>
          <p:cNvPr id="299" name="Rectángulo redondeado"/>
          <p:cNvSpPr/>
          <p:nvPr/>
        </p:nvSpPr>
        <p:spPr>
          <a:xfrm>
            <a:off x="12637723" y="4987399"/>
            <a:ext cx="4472244" cy="4912229"/>
          </a:xfrm>
          <a:prstGeom prst="roundRect">
            <a:avLst>
              <a:gd name="adj" fmla="val 16476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spcBef>
                <a:spcPts val="0"/>
              </a:spcBef>
              <a:defRPr sz="3200">
                <a:solidFill>
                  <a:srgbClr val="FFFFFF"/>
                </a:solidFill>
                <a:latin typeface="Graphik Light"/>
                <a:ea typeface="Graphik Light"/>
                <a:cs typeface="Graphik Light"/>
                <a:sym typeface="Graphik Light"/>
              </a:defRPr>
            </a:pPr>
          </a:p>
        </p:txBody>
      </p:sp>
      <p:sp>
        <p:nvSpPr>
          <p:cNvPr id="300" name="Rectángulo redondeado"/>
          <p:cNvSpPr/>
          <p:nvPr/>
        </p:nvSpPr>
        <p:spPr>
          <a:xfrm>
            <a:off x="17334402" y="4987399"/>
            <a:ext cx="4472244" cy="4912229"/>
          </a:xfrm>
          <a:prstGeom prst="roundRect">
            <a:avLst>
              <a:gd name="adj" fmla="val 16476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spcBef>
                <a:spcPts val="0"/>
              </a:spcBef>
              <a:defRPr sz="3200">
                <a:solidFill>
                  <a:srgbClr val="FFFFFF"/>
                </a:solidFill>
                <a:latin typeface="Graphik Light"/>
                <a:ea typeface="Graphik Light"/>
                <a:cs typeface="Graphik Light"/>
                <a:sym typeface="Graphik Light"/>
              </a:defRPr>
            </a:pPr>
          </a:p>
        </p:txBody>
      </p:sp>
      <p:sp>
        <p:nvSpPr>
          <p:cNvPr id="301" name="Consultoría de procesos"/>
          <p:cNvSpPr txBox="1"/>
          <p:nvPr/>
        </p:nvSpPr>
        <p:spPr>
          <a:xfrm>
            <a:off x="3038359" y="7719367"/>
            <a:ext cx="3933080" cy="1353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825500">
              <a:spcBef>
                <a:spcPts val="0"/>
              </a:spcBef>
              <a:defRPr b="1" sz="4400">
                <a:solidFill>
                  <a:srgbClr val="D92F8A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Consultoría de procesos</a:t>
            </a:r>
          </a:p>
        </p:txBody>
      </p:sp>
      <p:sp>
        <p:nvSpPr>
          <p:cNvPr id="302" name="Implementación Odoo ERP"/>
          <p:cNvSpPr txBox="1"/>
          <p:nvPr/>
        </p:nvSpPr>
        <p:spPr>
          <a:xfrm>
            <a:off x="7471975" y="7719367"/>
            <a:ext cx="4934792" cy="1353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825500">
              <a:spcBef>
                <a:spcPts val="0"/>
              </a:spcBef>
              <a:defRPr b="1" sz="4400">
                <a:solidFill>
                  <a:srgbClr val="D92F8A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Implementación Odoo ERP</a:t>
            </a:r>
          </a:p>
        </p:txBody>
      </p:sp>
      <p:sp>
        <p:nvSpPr>
          <p:cNvPr id="303" name="Desarrollos a medida"/>
          <p:cNvSpPr txBox="1"/>
          <p:nvPr/>
        </p:nvSpPr>
        <p:spPr>
          <a:xfrm>
            <a:off x="12371682" y="7719367"/>
            <a:ext cx="4934792" cy="1353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ctr" defTabSz="825500">
              <a:spcBef>
                <a:spcPts val="0"/>
              </a:spcBef>
              <a:defRPr b="1" sz="4400">
                <a:solidFill>
                  <a:srgbClr val="D92F8A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Desarrollos</a:t>
            </a:r>
            <a:br/>
            <a:r>
              <a:t>a medida</a:t>
            </a:r>
          </a:p>
        </p:txBody>
      </p:sp>
      <p:sp>
        <p:nvSpPr>
          <p:cNvPr id="304" name="Soporte y Customer Success"/>
          <p:cNvSpPr txBox="1"/>
          <p:nvPr/>
        </p:nvSpPr>
        <p:spPr>
          <a:xfrm>
            <a:off x="17103129" y="7719367"/>
            <a:ext cx="4934792" cy="1988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825500">
              <a:spcBef>
                <a:spcPts val="0"/>
              </a:spcBef>
              <a:defRPr b="1" sz="4400">
                <a:solidFill>
                  <a:srgbClr val="D92F8A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Soporte y Customer Success</a:t>
            </a:r>
          </a:p>
        </p:txBody>
      </p:sp>
      <p:pic>
        <p:nvPicPr>
          <p:cNvPr id="305" name="pasted-image.pdf" descr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255598" y="5798453"/>
            <a:ext cx="1498602" cy="149860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pasted-image.pdf" descr="pasted-image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841062" y="5798453"/>
            <a:ext cx="1498602" cy="149860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pasted-image.pdf" descr="pasted-image.pd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4124545" y="5798453"/>
            <a:ext cx="1498602" cy="149860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pasted-image.pdf" descr="pasted-image.pdf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209909" y="5808371"/>
            <a:ext cx="1458927" cy="1458926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Nuestros servicios"/>
          <p:cNvSpPr txBox="1"/>
          <p:nvPr/>
        </p:nvSpPr>
        <p:spPr>
          <a:xfrm>
            <a:off x="7348585" y="2924275"/>
            <a:ext cx="9331231" cy="12367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825500">
              <a:spcBef>
                <a:spcPts val="0"/>
              </a:spcBef>
              <a:defRPr b="1" sz="8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Nuestros servicios</a:t>
            </a:r>
          </a:p>
        </p:txBody>
      </p:sp>
      <p:pic>
        <p:nvPicPr>
          <p:cNvPr id="310" name="Imagen" descr="Imagen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839079" y="12538939"/>
            <a:ext cx="1467709" cy="40434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31458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Rectángulo"/>
          <p:cNvSpPr/>
          <p:nvPr/>
        </p:nvSpPr>
        <p:spPr>
          <a:xfrm>
            <a:off x="-456532" y="-188038"/>
            <a:ext cx="25149824" cy="437896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spcBef>
                <a:spcPts val="0"/>
              </a:spcBef>
              <a:defRPr sz="3200">
                <a:solidFill>
                  <a:srgbClr val="FFFFFF"/>
                </a:solidFill>
                <a:latin typeface="Graphik Light"/>
                <a:ea typeface="Graphik Light"/>
                <a:cs typeface="Graphik Light"/>
                <a:sym typeface="Graphik Light"/>
              </a:defRPr>
            </a:pPr>
          </a:p>
        </p:txBody>
      </p:sp>
      <p:sp>
        <p:nvSpPr>
          <p:cNvPr id="313" name="192 suscripciones activas"/>
          <p:cNvSpPr txBox="1"/>
          <p:nvPr/>
        </p:nvSpPr>
        <p:spPr>
          <a:xfrm>
            <a:off x="5702416" y="7292054"/>
            <a:ext cx="2621166" cy="18188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defTabSz="825500">
              <a:spcBef>
                <a:spcPts val="0"/>
              </a:spcBef>
              <a:defRPr b="1">
                <a:solidFill>
                  <a:srgbClr val="34B6E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6000">
                <a:solidFill>
                  <a:srgbClr val="24B0DE"/>
                </a:solidFill>
              </a:rPr>
              <a:t>192</a:t>
            </a:r>
            <a:r>
              <a:rPr>
                <a:solidFill>
                  <a:srgbClr val="3E5691"/>
                </a:solidFill>
              </a:rPr>
              <a:t> </a:t>
            </a:r>
            <a:r>
              <a:rPr b="0" sz="3000">
                <a:solidFill>
                  <a:srgbClr val="FFFFFF"/>
                </a:solidFill>
              </a:rPr>
              <a:t>Suscripciones activas</a:t>
            </a:r>
          </a:p>
        </p:txBody>
      </p:sp>
      <p:sp>
        <p:nvSpPr>
          <p:cNvPr id="314" name="4.863 usuarios Enterprise activos"/>
          <p:cNvSpPr txBox="1"/>
          <p:nvPr/>
        </p:nvSpPr>
        <p:spPr>
          <a:xfrm>
            <a:off x="15731738" y="7292054"/>
            <a:ext cx="3288512" cy="18188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defTabSz="825500">
              <a:spcBef>
                <a:spcPts val="0"/>
              </a:spcBef>
              <a:defRPr b="1" sz="6000">
                <a:solidFill>
                  <a:srgbClr val="24B0D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4.863</a:t>
            </a:r>
          </a:p>
          <a:p>
            <a:pPr algn="ctr" defTabSz="825500">
              <a:spcBef>
                <a:spcPts val="0"/>
              </a:spcBef>
              <a:defRPr sz="3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Usuarios enterprise activos</a:t>
            </a:r>
          </a:p>
        </p:txBody>
      </p:sp>
      <p:sp>
        <p:nvSpPr>
          <p:cNvPr id="315" name="94%  de tasa de retención global"/>
          <p:cNvSpPr txBox="1"/>
          <p:nvPr/>
        </p:nvSpPr>
        <p:spPr>
          <a:xfrm>
            <a:off x="10571656" y="7292054"/>
            <a:ext cx="2912009" cy="18188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defTabSz="825500">
              <a:spcBef>
                <a:spcPts val="0"/>
              </a:spcBef>
              <a:defRPr b="1">
                <a:solidFill>
                  <a:srgbClr val="34B6E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6000">
                <a:solidFill>
                  <a:srgbClr val="24B0DE"/>
                </a:solidFill>
              </a:rPr>
              <a:t>94%</a:t>
            </a:r>
            <a:br/>
            <a:r>
              <a:rPr b="0" sz="3000">
                <a:solidFill>
                  <a:srgbClr val="FFFFFF"/>
                </a:solidFill>
              </a:rPr>
              <a:t>Tasa de retención global</a:t>
            </a:r>
          </a:p>
        </p:txBody>
      </p:sp>
      <p:sp>
        <p:nvSpPr>
          <p:cNvPr id="316" name="25  consultores certificados en las últimas versiones de"/>
          <p:cNvSpPr txBox="1"/>
          <p:nvPr/>
        </p:nvSpPr>
        <p:spPr>
          <a:xfrm>
            <a:off x="7782591" y="9613019"/>
            <a:ext cx="3842693" cy="22506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defTabSz="825500">
              <a:spcBef>
                <a:spcPts val="0"/>
              </a:spcBef>
              <a:defRPr b="1" sz="6000">
                <a:solidFill>
                  <a:srgbClr val="24B0D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24</a:t>
            </a:r>
          </a:p>
          <a:p>
            <a:pPr algn="ctr" defTabSz="825500">
              <a:spcBef>
                <a:spcPts val="0"/>
              </a:spcBef>
              <a:defRPr sz="3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Consultores certificados en las últimas versiones de </a:t>
            </a:r>
          </a:p>
        </p:txBody>
      </p:sp>
      <p:sp>
        <p:nvSpPr>
          <p:cNvPr id="317" name="+1.468  nuevos usuarios Enterprise en los últimos 12 meses"/>
          <p:cNvSpPr txBox="1"/>
          <p:nvPr/>
        </p:nvSpPr>
        <p:spPr>
          <a:xfrm>
            <a:off x="12594222" y="9613019"/>
            <a:ext cx="4247047" cy="22506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defTabSz="825500">
              <a:spcBef>
                <a:spcPts val="0"/>
              </a:spcBef>
              <a:defRPr b="1" sz="6000">
                <a:solidFill>
                  <a:srgbClr val="24B0D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+1.468 </a:t>
            </a:r>
          </a:p>
          <a:p>
            <a:pPr algn="ctr" defTabSz="825500">
              <a:spcBef>
                <a:spcPts val="0"/>
              </a:spcBef>
              <a:defRPr sz="3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Nuevos usuarios enterprise en los últimos 12 meses</a:t>
            </a:r>
          </a:p>
        </p:txBody>
      </p:sp>
      <p:grpSp>
        <p:nvGrpSpPr>
          <p:cNvPr id="320" name="Agrupar"/>
          <p:cNvGrpSpPr/>
          <p:nvPr/>
        </p:nvGrpSpPr>
        <p:grpSpPr>
          <a:xfrm>
            <a:off x="6297988" y="5734127"/>
            <a:ext cx="9461212" cy="708158"/>
            <a:chOff x="0" y="0"/>
            <a:chExt cx="9461211" cy="708156"/>
          </a:xfrm>
        </p:grpSpPr>
        <p:sp>
          <p:nvSpPr>
            <p:cNvPr id="318" name="Birtum en cifras – KPIs como Partner"/>
            <p:cNvSpPr txBox="1"/>
            <p:nvPr/>
          </p:nvSpPr>
          <p:spPr>
            <a:xfrm>
              <a:off x="0" y="0"/>
              <a:ext cx="9461212" cy="7081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 algn="ctr" defTabSz="825500">
                <a:spcBef>
                  <a:spcPts val="0"/>
                </a:spcBef>
                <a:defRPr sz="44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>
                <a:defRPr b="1"/>
              </a:pPr>
              <a:r>
                <a:rPr b="0"/>
                <a:t>KPIs como Partner       </a:t>
              </a:r>
            </a:p>
          </p:txBody>
        </p:sp>
        <p:pic>
          <p:nvPicPr>
            <p:cNvPr id="319" name="pasted-image.pdf" descr="pasted-image.pd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7246984" y="96402"/>
              <a:ext cx="1632828" cy="5153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321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839079" y="12538939"/>
            <a:ext cx="1467709" cy="404343"/>
          </a:xfrm>
          <a:prstGeom prst="rect">
            <a:avLst/>
          </a:prstGeom>
          <a:ln w="12700">
            <a:miter lim="400000"/>
          </a:ln>
        </p:spPr>
      </p:pic>
      <p:pic>
        <p:nvPicPr>
          <p:cNvPr id="322" name="Imagen" descr="Imagen"/>
          <p:cNvPicPr>
            <a:picLocks noChangeAspect="1"/>
          </p:cNvPicPr>
          <p:nvPr/>
        </p:nvPicPr>
        <p:blipFill>
          <a:blip r:embed="rId4">
            <a:extLst/>
          </a:blip>
          <a:srcRect l="0" t="0" r="0" b="16274"/>
          <a:stretch>
            <a:fillRect/>
          </a:stretch>
        </p:blipFill>
        <p:spPr>
          <a:xfrm>
            <a:off x="8339201" y="1135538"/>
            <a:ext cx="5930028" cy="1599221"/>
          </a:xfrm>
          <a:prstGeom prst="rect">
            <a:avLst/>
          </a:prstGeom>
          <a:ln w="12700">
            <a:miter lim="400000"/>
          </a:ln>
        </p:spPr>
      </p:pic>
      <p:sp>
        <p:nvSpPr>
          <p:cNvPr id="323" name="Los números que nos respaldan."/>
          <p:cNvSpPr txBox="1"/>
          <p:nvPr/>
        </p:nvSpPr>
        <p:spPr>
          <a:xfrm>
            <a:off x="8271015" y="2823582"/>
            <a:ext cx="7513291" cy="656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825500">
              <a:spcBef>
                <a:spcPts val="0"/>
              </a:spcBef>
              <a:defRPr>
                <a:solidFill>
                  <a:srgbClr val="24B0D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>
              <a:defRPr b="1">
                <a:solidFill>
                  <a:srgbClr val="2B4687"/>
                </a:solidFill>
              </a:defRPr>
            </a:pPr>
            <a:r>
              <a:rPr b="0">
                <a:solidFill>
                  <a:srgbClr val="24B0DE"/>
                </a:solidFill>
              </a:rPr>
              <a:t>Los números que nos respaldan.</a:t>
            </a:r>
          </a:p>
        </p:txBody>
      </p:sp>
      <p:sp>
        <p:nvSpPr>
          <p:cNvPr id="324" name="hoy"/>
          <p:cNvSpPr txBox="1"/>
          <p:nvPr/>
        </p:nvSpPr>
        <p:spPr>
          <a:xfrm>
            <a:off x="14021325" y="1563682"/>
            <a:ext cx="1694794" cy="1088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825500">
              <a:spcBef>
                <a:spcPts val="0"/>
              </a:spcBef>
              <a:defRPr b="1" sz="7000">
                <a:solidFill>
                  <a:srgbClr val="2B468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hoy</a:t>
            </a:r>
          </a:p>
        </p:txBody>
      </p:sp>
      <p:sp>
        <p:nvSpPr>
          <p:cNvPr id="325" name="Birtum en cifras"/>
          <p:cNvSpPr txBox="1"/>
          <p:nvPr/>
        </p:nvSpPr>
        <p:spPr>
          <a:xfrm>
            <a:off x="9843359" y="5030537"/>
            <a:ext cx="4368603" cy="718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825500">
              <a:spcBef>
                <a:spcPts val="0"/>
              </a:spcBef>
              <a:defRPr b="1" sz="4400">
                <a:solidFill>
                  <a:srgbClr val="C9477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Birtum en cifras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31458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Rectángulo"/>
          <p:cNvSpPr/>
          <p:nvPr/>
        </p:nvSpPr>
        <p:spPr>
          <a:xfrm>
            <a:off x="-117865" y="-17140"/>
            <a:ext cx="24619730" cy="416597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spcBef>
                <a:spcPts val="0"/>
              </a:spcBef>
              <a:defRPr sz="3200">
                <a:solidFill>
                  <a:srgbClr val="FFFFFF"/>
                </a:solidFill>
                <a:latin typeface="Graphik Light"/>
                <a:ea typeface="Graphik Light"/>
                <a:cs typeface="Graphik Light"/>
                <a:sym typeface="Graphik Light"/>
              </a:defRPr>
            </a:pPr>
          </a:p>
        </p:txBody>
      </p:sp>
      <p:sp>
        <p:nvSpPr>
          <p:cNvPr id="328" name="108 suscripciones activas"/>
          <p:cNvSpPr txBox="1"/>
          <p:nvPr/>
        </p:nvSpPr>
        <p:spPr>
          <a:xfrm>
            <a:off x="7305196" y="7121200"/>
            <a:ext cx="4072737" cy="13870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825500">
              <a:spcBef>
                <a:spcPts val="0"/>
              </a:spcBef>
              <a:defRPr b="1" sz="6000">
                <a:solidFill>
                  <a:srgbClr val="34B6E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108</a:t>
            </a:r>
            <a:endParaRPr>
              <a:solidFill>
                <a:srgbClr val="3E5691"/>
              </a:solidFill>
            </a:endParaRPr>
          </a:p>
          <a:p>
            <a:pPr defTabSz="825500">
              <a:spcBef>
                <a:spcPts val="0"/>
              </a:spcBef>
              <a:defRPr sz="3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Suscripciones activas</a:t>
            </a:r>
          </a:p>
        </p:txBody>
      </p:sp>
      <p:sp>
        <p:nvSpPr>
          <p:cNvPr id="329" name="3564 usuarios Enterprise activos"/>
          <p:cNvSpPr txBox="1"/>
          <p:nvPr/>
        </p:nvSpPr>
        <p:spPr>
          <a:xfrm>
            <a:off x="7305196" y="8866596"/>
            <a:ext cx="4817141" cy="13870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825500">
              <a:spcBef>
                <a:spcPts val="0"/>
              </a:spcBef>
              <a:defRPr b="1">
                <a:solidFill>
                  <a:srgbClr val="34B6E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6000"/>
              <a:t>3564</a:t>
            </a:r>
            <a:br>
              <a:rPr>
                <a:solidFill>
                  <a:srgbClr val="3E5691"/>
                </a:solidFill>
              </a:rPr>
            </a:br>
            <a:r>
              <a:rPr b="0" sz="3000">
                <a:solidFill>
                  <a:srgbClr val="FFFFFF"/>
                </a:solidFill>
              </a:rPr>
              <a:t>Usuarios enterprise activos</a:t>
            </a:r>
          </a:p>
        </p:txBody>
      </p:sp>
      <p:sp>
        <p:nvSpPr>
          <p:cNvPr id="330" name="92%  de tasa de retención"/>
          <p:cNvSpPr txBox="1"/>
          <p:nvPr/>
        </p:nvSpPr>
        <p:spPr>
          <a:xfrm>
            <a:off x="7305196" y="10611993"/>
            <a:ext cx="3168788" cy="13870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825500">
              <a:spcBef>
                <a:spcPts val="0"/>
              </a:spcBef>
              <a:defRPr b="1">
                <a:solidFill>
                  <a:srgbClr val="34B6E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6000"/>
              <a:t>97%</a:t>
            </a:r>
            <a:br>
              <a:rPr sz="6000"/>
            </a:br>
            <a:r>
              <a:rPr b="0" sz="3000">
                <a:solidFill>
                  <a:srgbClr val="FFFFFF"/>
                </a:solidFill>
              </a:rPr>
              <a:t>Tasa de retención</a:t>
            </a:r>
          </a:p>
        </p:txBody>
      </p:sp>
      <p:sp>
        <p:nvSpPr>
          <p:cNvPr id="331" name="749  nuevos usuarios Enterprise en los últimos 12 meses"/>
          <p:cNvSpPr txBox="1"/>
          <p:nvPr/>
        </p:nvSpPr>
        <p:spPr>
          <a:xfrm>
            <a:off x="13545270" y="10028794"/>
            <a:ext cx="5150781" cy="18188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825500">
              <a:spcBef>
                <a:spcPts val="0"/>
              </a:spcBef>
              <a:defRPr b="1">
                <a:solidFill>
                  <a:srgbClr val="34B6E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6000"/>
              <a:t>749</a:t>
            </a:r>
            <a:r>
              <a:t> </a:t>
            </a:r>
            <a:br>
              <a:rPr>
                <a:solidFill>
                  <a:srgbClr val="3E5691"/>
                </a:solidFill>
              </a:rPr>
            </a:br>
            <a:r>
              <a:rPr b="0" sz="3000">
                <a:solidFill>
                  <a:srgbClr val="FFFFFF"/>
                </a:solidFill>
              </a:rPr>
              <a:t>Nuevos usuarios enterprise en los últimos 12 meses</a:t>
            </a:r>
          </a:p>
        </p:txBody>
      </p:sp>
      <p:pic>
        <p:nvPicPr>
          <p:cNvPr id="332" name="Imagen" descr="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39079" y="12538939"/>
            <a:ext cx="1467709" cy="404343"/>
          </a:xfrm>
          <a:prstGeom prst="rect">
            <a:avLst/>
          </a:prstGeom>
          <a:ln w="12700">
            <a:miter lim="400000"/>
          </a:ln>
        </p:spPr>
      </p:pic>
      <p:pic>
        <p:nvPicPr>
          <p:cNvPr id="333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456974" y="1132252"/>
            <a:ext cx="5930107" cy="2103778"/>
          </a:xfrm>
          <a:prstGeom prst="rect">
            <a:avLst/>
          </a:prstGeom>
          <a:ln w="12700">
            <a:miter lim="400000"/>
          </a:ln>
        </p:spPr>
      </p:pic>
      <p:sp>
        <p:nvSpPr>
          <p:cNvPr id="334" name="hoy"/>
          <p:cNvSpPr txBox="1"/>
          <p:nvPr/>
        </p:nvSpPr>
        <p:spPr>
          <a:xfrm>
            <a:off x="14232232" y="1563682"/>
            <a:ext cx="1694793" cy="1088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825500">
              <a:spcBef>
                <a:spcPts val="0"/>
              </a:spcBef>
              <a:defRPr b="1" sz="7000">
                <a:solidFill>
                  <a:srgbClr val="2B468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hoy</a:t>
            </a:r>
          </a:p>
        </p:txBody>
      </p:sp>
      <p:grpSp>
        <p:nvGrpSpPr>
          <p:cNvPr id="337" name="Agrupar"/>
          <p:cNvGrpSpPr/>
          <p:nvPr/>
        </p:nvGrpSpPr>
        <p:grpSpPr>
          <a:xfrm>
            <a:off x="6500745" y="5734127"/>
            <a:ext cx="9461212" cy="874517"/>
            <a:chOff x="0" y="0"/>
            <a:chExt cx="9461211" cy="874515"/>
          </a:xfrm>
        </p:grpSpPr>
        <p:sp>
          <p:nvSpPr>
            <p:cNvPr id="335" name="Birtum en cifras – KPIs como Partner"/>
            <p:cNvSpPr txBox="1"/>
            <p:nvPr/>
          </p:nvSpPr>
          <p:spPr>
            <a:xfrm>
              <a:off x="0" y="0"/>
              <a:ext cx="9461212" cy="7081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 algn="ctr" defTabSz="825500">
                <a:spcBef>
                  <a:spcPts val="0"/>
                </a:spcBef>
                <a:defRPr sz="44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>
                <a:defRPr b="1"/>
              </a:pPr>
              <a:r>
                <a:rPr b="0"/>
                <a:t>KPIs como Partner       </a:t>
              </a:r>
            </a:p>
          </p:txBody>
        </p:sp>
        <p:pic>
          <p:nvPicPr>
            <p:cNvPr id="336" name="Imagen" descr="Imagen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7221533" y="49986"/>
              <a:ext cx="1694794" cy="82453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38" name="Birtum México"/>
          <p:cNvSpPr txBox="1"/>
          <p:nvPr/>
        </p:nvSpPr>
        <p:spPr>
          <a:xfrm>
            <a:off x="10017592" y="5030537"/>
            <a:ext cx="3964509" cy="718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825500">
              <a:spcBef>
                <a:spcPts val="0"/>
              </a:spcBef>
              <a:defRPr b="1" sz="4400">
                <a:solidFill>
                  <a:srgbClr val="C9477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Birtum México</a:t>
            </a:r>
          </a:p>
        </p:txBody>
      </p:sp>
      <p:sp>
        <p:nvSpPr>
          <p:cNvPr id="339" name="Círculo"/>
          <p:cNvSpPr/>
          <p:nvPr/>
        </p:nvSpPr>
        <p:spPr>
          <a:xfrm>
            <a:off x="6643451" y="7305364"/>
            <a:ext cx="515353" cy="515353"/>
          </a:xfrm>
          <a:prstGeom prst="ellipse">
            <a:avLst/>
          </a:prstGeom>
          <a:solidFill>
            <a:srgbClr val="C9477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340" name="Círculo"/>
          <p:cNvSpPr/>
          <p:nvPr/>
        </p:nvSpPr>
        <p:spPr>
          <a:xfrm>
            <a:off x="6643451" y="9066431"/>
            <a:ext cx="515353" cy="515353"/>
          </a:xfrm>
          <a:prstGeom prst="ellipse">
            <a:avLst/>
          </a:prstGeom>
          <a:solidFill>
            <a:srgbClr val="C9477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341" name="Círculo"/>
          <p:cNvSpPr/>
          <p:nvPr/>
        </p:nvSpPr>
        <p:spPr>
          <a:xfrm>
            <a:off x="6643451" y="10827498"/>
            <a:ext cx="515353" cy="515353"/>
          </a:xfrm>
          <a:prstGeom prst="ellipse">
            <a:avLst/>
          </a:prstGeom>
          <a:solidFill>
            <a:srgbClr val="C9477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grpSp>
        <p:nvGrpSpPr>
          <p:cNvPr id="345" name="Agrupar"/>
          <p:cNvGrpSpPr/>
          <p:nvPr/>
        </p:nvGrpSpPr>
        <p:grpSpPr>
          <a:xfrm>
            <a:off x="12908784" y="7121200"/>
            <a:ext cx="5041287" cy="2250674"/>
            <a:chOff x="0" y="0"/>
            <a:chExt cx="5041285" cy="2250673"/>
          </a:xfrm>
        </p:grpSpPr>
        <p:sp>
          <p:nvSpPr>
            <p:cNvPr id="342" name="13  consultores certificados en las últimas versiones de"/>
            <p:cNvSpPr txBox="1"/>
            <p:nvPr/>
          </p:nvSpPr>
          <p:spPr>
            <a:xfrm>
              <a:off x="619552" y="0"/>
              <a:ext cx="4421734" cy="22506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/>
            <a:p>
              <a:pPr defTabSz="825500">
                <a:spcBef>
                  <a:spcPts val="0"/>
                </a:spcBef>
                <a:defRPr b="1">
                  <a:solidFill>
                    <a:srgbClr val="34B6E1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sz="6000"/>
                <a:t>9</a:t>
              </a:r>
              <a:endParaRPr sz="6000"/>
            </a:p>
            <a:p>
              <a:pPr defTabSz="825500">
                <a:spcBef>
                  <a:spcPts val="0"/>
                </a:spcBef>
                <a:defRPr sz="30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t>Consultores certificados en las últimas versiones de </a:t>
              </a:r>
            </a:p>
          </p:txBody>
        </p:sp>
        <p:pic>
          <p:nvPicPr>
            <p:cNvPr id="343" name="pasted-image.pdf" descr="pasted-image.pdf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209013" y="1810170"/>
              <a:ext cx="1118477" cy="35301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44" name="Círculo"/>
            <p:cNvSpPr/>
            <p:nvPr/>
          </p:nvSpPr>
          <p:spPr>
            <a:xfrm>
              <a:off x="0" y="184164"/>
              <a:ext cx="515353" cy="515353"/>
            </a:xfrm>
            <a:prstGeom prst="ellipse">
              <a:avLst/>
            </a:prstGeom>
            <a:solidFill>
              <a:srgbClr val="C9477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/>
            </a:p>
          </p:txBody>
        </p:sp>
      </p:grpSp>
      <p:sp>
        <p:nvSpPr>
          <p:cNvPr id="346" name="Círculo"/>
          <p:cNvSpPr/>
          <p:nvPr/>
        </p:nvSpPr>
        <p:spPr>
          <a:xfrm>
            <a:off x="12908784" y="10260231"/>
            <a:ext cx="515353" cy="515353"/>
          </a:xfrm>
          <a:prstGeom prst="ellipse">
            <a:avLst/>
          </a:prstGeom>
          <a:solidFill>
            <a:srgbClr val="C9477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31458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Rectángulo"/>
          <p:cNvSpPr/>
          <p:nvPr/>
        </p:nvSpPr>
        <p:spPr>
          <a:xfrm>
            <a:off x="-117865" y="-17140"/>
            <a:ext cx="24619730" cy="416597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spcBef>
                <a:spcPts val="0"/>
              </a:spcBef>
              <a:defRPr sz="3200">
                <a:solidFill>
                  <a:srgbClr val="FFFFFF"/>
                </a:solidFill>
                <a:latin typeface="Graphik Light"/>
                <a:ea typeface="Graphik Light"/>
                <a:cs typeface="Graphik Light"/>
                <a:sym typeface="Graphik Light"/>
              </a:defRPr>
            </a:pPr>
          </a:p>
        </p:txBody>
      </p:sp>
      <p:pic>
        <p:nvPicPr>
          <p:cNvPr id="349" name="Imagen" descr="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39079" y="12538939"/>
            <a:ext cx="1467709" cy="404343"/>
          </a:xfrm>
          <a:prstGeom prst="rect">
            <a:avLst/>
          </a:prstGeom>
          <a:ln w="12700">
            <a:miter lim="400000"/>
          </a:ln>
        </p:spPr>
      </p:pic>
      <p:pic>
        <p:nvPicPr>
          <p:cNvPr id="350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298454" y="1129634"/>
            <a:ext cx="5930107" cy="2218535"/>
          </a:xfrm>
          <a:prstGeom prst="rect">
            <a:avLst/>
          </a:prstGeom>
          <a:ln w="12700">
            <a:miter lim="400000"/>
          </a:ln>
        </p:spPr>
      </p:pic>
      <p:sp>
        <p:nvSpPr>
          <p:cNvPr id="351" name="hoy"/>
          <p:cNvSpPr txBox="1"/>
          <p:nvPr/>
        </p:nvSpPr>
        <p:spPr>
          <a:xfrm>
            <a:off x="14066955" y="1563682"/>
            <a:ext cx="1694793" cy="1088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825500">
              <a:spcBef>
                <a:spcPts val="0"/>
              </a:spcBef>
              <a:defRPr b="1" sz="7000">
                <a:solidFill>
                  <a:srgbClr val="2B468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hoy</a:t>
            </a:r>
          </a:p>
        </p:txBody>
      </p:sp>
      <p:grpSp>
        <p:nvGrpSpPr>
          <p:cNvPr id="354" name="Agrupar"/>
          <p:cNvGrpSpPr/>
          <p:nvPr/>
        </p:nvGrpSpPr>
        <p:grpSpPr>
          <a:xfrm>
            <a:off x="6500745" y="5734127"/>
            <a:ext cx="9461212" cy="874517"/>
            <a:chOff x="0" y="0"/>
            <a:chExt cx="9461211" cy="874515"/>
          </a:xfrm>
        </p:grpSpPr>
        <p:sp>
          <p:nvSpPr>
            <p:cNvPr id="352" name="Birtum en cifras – KPIs como Partner"/>
            <p:cNvSpPr txBox="1"/>
            <p:nvPr/>
          </p:nvSpPr>
          <p:spPr>
            <a:xfrm>
              <a:off x="0" y="0"/>
              <a:ext cx="9461212" cy="7081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 algn="ctr" defTabSz="825500">
                <a:spcBef>
                  <a:spcPts val="0"/>
                </a:spcBef>
                <a:defRPr sz="44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>
                <a:defRPr b="1"/>
              </a:pPr>
              <a:r>
                <a:rPr b="0"/>
                <a:t>KPIs como Partner       </a:t>
              </a:r>
            </a:p>
          </p:txBody>
        </p:sp>
        <p:pic>
          <p:nvPicPr>
            <p:cNvPr id="353" name="Imagen" descr="Imagen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7221533" y="49986"/>
              <a:ext cx="1694794" cy="82453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55" name="Birtum Argentina"/>
          <p:cNvSpPr txBox="1"/>
          <p:nvPr/>
        </p:nvSpPr>
        <p:spPr>
          <a:xfrm>
            <a:off x="9671207" y="5030537"/>
            <a:ext cx="4657279" cy="718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825500">
              <a:spcBef>
                <a:spcPts val="0"/>
              </a:spcBef>
              <a:defRPr b="1" sz="4400">
                <a:solidFill>
                  <a:srgbClr val="C9477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Birtum Argentina</a:t>
            </a:r>
          </a:p>
        </p:txBody>
      </p:sp>
      <p:sp>
        <p:nvSpPr>
          <p:cNvPr id="356" name="Círculo"/>
          <p:cNvSpPr/>
          <p:nvPr/>
        </p:nvSpPr>
        <p:spPr>
          <a:xfrm>
            <a:off x="6643451" y="10827498"/>
            <a:ext cx="515353" cy="515353"/>
          </a:xfrm>
          <a:prstGeom prst="ellipse">
            <a:avLst/>
          </a:prstGeom>
          <a:solidFill>
            <a:srgbClr val="C9477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357" name="90%  de tasa de retención"/>
          <p:cNvSpPr txBox="1"/>
          <p:nvPr/>
        </p:nvSpPr>
        <p:spPr>
          <a:xfrm>
            <a:off x="7323614" y="10611993"/>
            <a:ext cx="3761984" cy="13870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825500">
              <a:spcBef>
                <a:spcPts val="0"/>
              </a:spcBef>
              <a:defRPr b="1" sz="6000">
                <a:solidFill>
                  <a:srgbClr val="34B6E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90%</a:t>
            </a:r>
          </a:p>
          <a:p>
            <a:pPr defTabSz="825500">
              <a:spcBef>
                <a:spcPts val="0"/>
              </a:spcBef>
              <a:defRPr sz="3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Tasa de retención</a:t>
            </a:r>
          </a:p>
        </p:txBody>
      </p:sp>
      <p:sp>
        <p:nvSpPr>
          <p:cNvPr id="358" name="Círculo"/>
          <p:cNvSpPr/>
          <p:nvPr/>
        </p:nvSpPr>
        <p:spPr>
          <a:xfrm>
            <a:off x="6643451" y="9066431"/>
            <a:ext cx="515353" cy="515353"/>
          </a:xfrm>
          <a:prstGeom prst="ellipse">
            <a:avLst/>
          </a:prstGeom>
          <a:solidFill>
            <a:srgbClr val="C9477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359" name="486 usuarios Enterprise activos"/>
          <p:cNvSpPr txBox="1"/>
          <p:nvPr/>
        </p:nvSpPr>
        <p:spPr>
          <a:xfrm>
            <a:off x="7275232" y="8866596"/>
            <a:ext cx="4877070" cy="13870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825500">
              <a:spcBef>
                <a:spcPts val="0"/>
              </a:spcBef>
              <a:defRPr b="1">
                <a:solidFill>
                  <a:srgbClr val="34B6E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6000"/>
              <a:t>486</a:t>
            </a:r>
            <a:endParaRPr sz="6000">
              <a:solidFill>
                <a:srgbClr val="3E5691"/>
              </a:solidFill>
            </a:endParaRPr>
          </a:p>
          <a:p>
            <a:pPr defTabSz="825500">
              <a:spcBef>
                <a:spcPts val="0"/>
              </a:spcBef>
              <a:defRPr b="1">
                <a:solidFill>
                  <a:srgbClr val="34B6E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0" sz="3000">
                <a:solidFill>
                  <a:srgbClr val="FFFFFF"/>
                </a:solidFill>
              </a:rPr>
              <a:t>Usuarios enterprise activos</a:t>
            </a:r>
          </a:p>
        </p:txBody>
      </p:sp>
      <p:sp>
        <p:nvSpPr>
          <p:cNvPr id="360" name="108 suscripciones activas"/>
          <p:cNvSpPr txBox="1"/>
          <p:nvPr/>
        </p:nvSpPr>
        <p:spPr>
          <a:xfrm>
            <a:off x="7305196" y="7121200"/>
            <a:ext cx="4072737" cy="13870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825500">
              <a:spcBef>
                <a:spcPts val="0"/>
              </a:spcBef>
              <a:defRPr b="1" sz="6000">
                <a:solidFill>
                  <a:srgbClr val="34B6E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18</a:t>
            </a:r>
            <a:endParaRPr>
              <a:solidFill>
                <a:srgbClr val="3E5691"/>
              </a:solidFill>
            </a:endParaRPr>
          </a:p>
          <a:p>
            <a:pPr defTabSz="825500">
              <a:spcBef>
                <a:spcPts val="0"/>
              </a:spcBef>
              <a:defRPr sz="3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Suscripciones activas</a:t>
            </a:r>
          </a:p>
        </p:txBody>
      </p:sp>
      <p:sp>
        <p:nvSpPr>
          <p:cNvPr id="361" name="Círculo"/>
          <p:cNvSpPr/>
          <p:nvPr/>
        </p:nvSpPr>
        <p:spPr>
          <a:xfrm>
            <a:off x="6643451" y="7305364"/>
            <a:ext cx="515353" cy="515353"/>
          </a:xfrm>
          <a:prstGeom prst="ellipse">
            <a:avLst/>
          </a:prstGeom>
          <a:solidFill>
            <a:srgbClr val="C9477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grpSp>
        <p:nvGrpSpPr>
          <p:cNvPr id="365" name="Agrupar"/>
          <p:cNvGrpSpPr/>
          <p:nvPr/>
        </p:nvGrpSpPr>
        <p:grpSpPr>
          <a:xfrm>
            <a:off x="12908784" y="7121200"/>
            <a:ext cx="5041287" cy="2250674"/>
            <a:chOff x="0" y="0"/>
            <a:chExt cx="5041285" cy="2250673"/>
          </a:xfrm>
        </p:grpSpPr>
        <p:sp>
          <p:nvSpPr>
            <p:cNvPr id="362" name="13  consultores certificados en las últimas versiones de"/>
            <p:cNvSpPr txBox="1"/>
            <p:nvPr/>
          </p:nvSpPr>
          <p:spPr>
            <a:xfrm>
              <a:off x="619552" y="0"/>
              <a:ext cx="4421734" cy="22506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/>
            <a:p>
              <a:pPr defTabSz="825500">
                <a:spcBef>
                  <a:spcPts val="0"/>
                </a:spcBef>
                <a:defRPr b="1">
                  <a:solidFill>
                    <a:srgbClr val="34B6E1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sz="6000"/>
                <a:t>6</a:t>
              </a:r>
              <a:endParaRPr sz="6000"/>
            </a:p>
            <a:p>
              <a:pPr defTabSz="825500">
                <a:spcBef>
                  <a:spcPts val="0"/>
                </a:spcBef>
                <a:defRPr sz="30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t>Consultores certificados en las últimas versiones de </a:t>
              </a:r>
            </a:p>
          </p:txBody>
        </p:sp>
        <p:pic>
          <p:nvPicPr>
            <p:cNvPr id="363" name="pasted-image.pdf" descr="pasted-image.pdf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209013" y="1810170"/>
              <a:ext cx="1118477" cy="35301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64" name="Círculo"/>
            <p:cNvSpPr/>
            <p:nvPr/>
          </p:nvSpPr>
          <p:spPr>
            <a:xfrm>
              <a:off x="0" y="184164"/>
              <a:ext cx="515353" cy="515353"/>
            </a:xfrm>
            <a:prstGeom prst="ellipse">
              <a:avLst/>
            </a:prstGeom>
            <a:solidFill>
              <a:srgbClr val="C9477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/>
            </a:p>
          </p:txBody>
        </p:sp>
      </p:grpSp>
      <p:sp>
        <p:nvSpPr>
          <p:cNvPr id="366" name="749  nuevos usuarios Enterprise en los últimos 12 meses"/>
          <p:cNvSpPr txBox="1"/>
          <p:nvPr/>
        </p:nvSpPr>
        <p:spPr>
          <a:xfrm>
            <a:off x="13545270" y="10028794"/>
            <a:ext cx="5150781" cy="18188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825500">
              <a:spcBef>
                <a:spcPts val="0"/>
              </a:spcBef>
              <a:defRPr b="1">
                <a:solidFill>
                  <a:srgbClr val="34B6E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6000"/>
              <a:t>326</a:t>
            </a:r>
            <a:br>
              <a:rPr>
                <a:solidFill>
                  <a:srgbClr val="3E5691"/>
                </a:solidFill>
              </a:rPr>
            </a:br>
            <a:r>
              <a:rPr b="0" sz="3000">
                <a:solidFill>
                  <a:srgbClr val="FFFFFF"/>
                </a:solidFill>
              </a:rPr>
              <a:t>Nuevos usuarios enterprise en los últimos 12 meses</a:t>
            </a:r>
          </a:p>
        </p:txBody>
      </p:sp>
      <p:sp>
        <p:nvSpPr>
          <p:cNvPr id="367" name="Círculo"/>
          <p:cNvSpPr/>
          <p:nvPr/>
        </p:nvSpPr>
        <p:spPr>
          <a:xfrm>
            <a:off x="12908784" y="10260231"/>
            <a:ext cx="515353" cy="515353"/>
          </a:xfrm>
          <a:prstGeom prst="ellipse">
            <a:avLst/>
          </a:prstGeom>
          <a:solidFill>
            <a:srgbClr val="C9477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31458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Rectángulo"/>
          <p:cNvSpPr/>
          <p:nvPr/>
        </p:nvSpPr>
        <p:spPr>
          <a:xfrm>
            <a:off x="-117865" y="-17140"/>
            <a:ext cx="24619730" cy="416597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spcBef>
                <a:spcPts val="0"/>
              </a:spcBef>
              <a:defRPr sz="3200">
                <a:solidFill>
                  <a:srgbClr val="FFFFFF"/>
                </a:solidFill>
                <a:latin typeface="Graphik Light"/>
                <a:ea typeface="Graphik Light"/>
                <a:cs typeface="Graphik Light"/>
                <a:sym typeface="Graphik Light"/>
              </a:defRPr>
            </a:pPr>
          </a:p>
        </p:txBody>
      </p:sp>
      <p:pic>
        <p:nvPicPr>
          <p:cNvPr id="370" name="Imagen" descr="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39079" y="12538939"/>
            <a:ext cx="1467709" cy="404343"/>
          </a:xfrm>
          <a:prstGeom prst="rect">
            <a:avLst/>
          </a:prstGeom>
          <a:ln w="12700">
            <a:miter lim="400000"/>
          </a:ln>
        </p:spPr>
      </p:pic>
      <p:pic>
        <p:nvPicPr>
          <p:cNvPr id="371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043280" y="1092369"/>
            <a:ext cx="6109447" cy="2287826"/>
          </a:xfrm>
          <a:prstGeom prst="rect">
            <a:avLst/>
          </a:prstGeom>
          <a:ln w="12700">
            <a:miter lim="400000"/>
          </a:ln>
        </p:spPr>
      </p:pic>
      <p:sp>
        <p:nvSpPr>
          <p:cNvPr id="372" name="hoy"/>
          <p:cNvSpPr txBox="1"/>
          <p:nvPr/>
        </p:nvSpPr>
        <p:spPr>
          <a:xfrm>
            <a:off x="14066955" y="1521590"/>
            <a:ext cx="1694793" cy="1088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825500">
              <a:spcBef>
                <a:spcPts val="0"/>
              </a:spcBef>
              <a:defRPr b="1" sz="7000">
                <a:solidFill>
                  <a:srgbClr val="2B468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hoy</a:t>
            </a:r>
          </a:p>
        </p:txBody>
      </p:sp>
      <p:grpSp>
        <p:nvGrpSpPr>
          <p:cNvPr id="375" name="Agrupar"/>
          <p:cNvGrpSpPr/>
          <p:nvPr/>
        </p:nvGrpSpPr>
        <p:grpSpPr>
          <a:xfrm>
            <a:off x="6111278" y="5734127"/>
            <a:ext cx="9461213" cy="874517"/>
            <a:chOff x="0" y="0"/>
            <a:chExt cx="9461211" cy="874515"/>
          </a:xfrm>
        </p:grpSpPr>
        <p:sp>
          <p:nvSpPr>
            <p:cNvPr id="373" name="Birtum en cifras – KPIs como Partner"/>
            <p:cNvSpPr txBox="1"/>
            <p:nvPr/>
          </p:nvSpPr>
          <p:spPr>
            <a:xfrm>
              <a:off x="0" y="0"/>
              <a:ext cx="9461212" cy="7081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 algn="ctr" defTabSz="825500">
                <a:spcBef>
                  <a:spcPts val="0"/>
                </a:spcBef>
                <a:defRPr sz="44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>
                <a:defRPr b="1"/>
              </a:pPr>
              <a:r>
                <a:rPr b="0"/>
                <a:t>KPIs como Partner       </a:t>
              </a:r>
            </a:p>
          </p:txBody>
        </p:sp>
        <p:pic>
          <p:nvPicPr>
            <p:cNvPr id="374" name="Imagen" descr="Imagen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7221533" y="49986"/>
              <a:ext cx="1694794" cy="82453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76" name="Birtum España"/>
          <p:cNvSpPr txBox="1"/>
          <p:nvPr/>
        </p:nvSpPr>
        <p:spPr>
          <a:xfrm>
            <a:off x="9773621" y="5030537"/>
            <a:ext cx="4057824" cy="718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825500">
              <a:spcBef>
                <a:spcPts val="0"/>
              </a:spcBef>
              <a:defRPr b="1" sz="4400">
                <a:solidFill>
                  <a:srgbClr val="C9477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Birtum España</a:t>
            </a:r>
          </a:p>
        </p:txBody>
      </p:sp>
      <p:sp>
        <p:nvSpPr>
          <p:cNvPr id="377" name="108 suscripciones activas"/>
          <p:cNvSpPr txBox="1"/>
          <p:nvPr/>
        </p:nvSpPr>
        <p:spPr>
          <a:xfrm>
            <a:off x="7305196" y="7121200"/>
            <a:ext cx="4072737" cy="13870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825500">
              <a:spcBef>
                <a:spcPts val="0"/>
              </a:spcBef>
              <a:defRPr b="1" sz="6000">
                <a:solidFill>
                  <a:srgbClr val="34B6E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66</a:t>
            </a:r>
            <a:endParaRPr>
              <a:solidFill>
                <a:srgbClr val="3E5691"/>
              </a:solidFill>
            </a:endParaRPr>
          </a:p>
          <a:p>
            <a:pPr defTabSz="825500">
              <a:spcBef>
                <a:spcPts val="0"/>
              </a:spcBef>
              <a:defRPr sz="3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Suscripciones activas</a:t>
            </a:r>
          </a:p>
        </p:txBody>
      </p:sp>
      <p:sp>
        <p:nvSpPr>
          <p:cNvPr id="378" name="Círculo"/>
          <p:cNvSpPr/>
          <p:nvPr/>
        </p:nvSpPr>
        <p:spPr>
          <a:xfrm>
            <a:off x="6643451" y="7305364"/>
            <a:ext cx="515353" cy="515353"/>
          </a:xfrm>
          <a:prstGeom prst="ellipse">
            <a:avLst/>
          </a:prstGeom>
          <a:solidFill>
            <a:srgbClr val="C9477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grpSp>
        <p:nvGrpSpPr>
          <p:cNvPr id="382" name="Agrupar"/>
          <p:cNvGrpSpPr/>
          <p:nvPr/>
        </p:nvGrpSpPr>
        <p:grpSpPr>
          <a:xfrm>
            <a:off x="12908784" y="7121200"/>
            <a:ext cx="5041287" cy="2250674"/>
            <a:chOff x="0" y="0"/>
            <a:chExt cx="5041285" cy="2250673"/>
          </a:xfrm>
        </p:grpSpPr>
        <p:sp>
          <p:nvSpPr>
            <p:cNvPr id="379" name="13  consultores certificados en las últimas versiones de"/>
            <p:cNvSpPr txBox="1"/>
            <p:nvPr/>
          </p:nvSpPr>
          <p:spPr>
            <a:xfrm>
              <a:off x="619552" y="0"/>
              <a:ext cx="4421734" cy="22506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/>
            <a:p>
              <a:pPr defTabSz="825500">
                <a:spcBef>
                  <a:spcPts val="0"/>
                </a:spcBef>
                <a:defRPr b="1">
                  <a:solidFill>
                    <a:srgbClr val="34B6E1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sz="6000"/>
                <a:t>9</a:t>
              </a:r>
              <a:endParaRPr sz="6000"/>
            </a:p>
            <a:p>
              <a:pPr defTabSz="825500">
                <a:spcBef>
                  <a:spcPts val="0"/>
                </a:spcBef>
                <a:defRPr sz="30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t>Consultores certificados en las últimas versiones de </a:t>
              </a:r>
            </a:p>
          </p:txBody>
        </p:sp>
        <p:pic>
          <p:nvPicPr>
            <p:cNvPr id="380" name="pasted-image.pdf" descr="pasted-image.pdf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209013" y="1810170"/>
              <a:ext cx="1118477" cy="35301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81" name="Círculo"/>
            <p:cNvSpPr/>
            <p:nvPr/>
          </p:nvSpPr>
          <p:spPr>
            <a:xfrm>
              <a:off x="0" y="184164"/>
              <a:ext cx="515353" cy="515353"/>
            </a:xfrm>
            <a:prstGeom prst="ellipse">
              <a:avLst/>
            </a:prstGeom>
            <a:solidFill>
              <a:srgbClr val="C9477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/>
            </a:p>
          </p:txBody>
        </p:sp>
      </p:grpSp>
      <p:sp>
        <p:nvSpPr>
          <p:cNvPr id="383" name="Círculo"/>
          <p:cNvSpPr/>
          <p:nvPr/>
        </p:nvSpPr>
        <p:spPr>
          <a:xfrm>
            <a:off x="6643451" y="10827498"/>
            <a:ext cx="515353" cy="515353"/>
          </a:xfrm>
          <a:prstGeom prst="ellipse">
            <a:avLst/>
          </a:prstGeom>
          <a:solidFill>
            <a:srgbClr val="C9477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384" name="90%  de tasa de retención"/>
          <p:cNvSpPr txBox="1"/>
          <p:nvPr/>
        </p:nvSpPr>
        <p:spPr>
          <a:xfrm>
            <a:off x="7323614" y="10611993"/>
            <a:ext cx="3761984" cy="13870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825500">
              <a:spcBef>
                <a:spcPts val="0"/>
              </a:spcBef>
              <a:defRPr b="1" sz="6000">
                <a:solidFill>
                  <a:srgbClr val="34B6E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95%</a:t>
            </a:r>
          </a:p>
          <a:p>
            <a:pPr defTabSz="825500">
              <a:spcBef>
                <a:spcPts val="0"/>
              </a:spcBef>
              <a:defRPr sz="3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Tasa de retención</a:t>
            </a:r>
          </a:p>
        </p:txBody>
      </p:sp>
      <p:sp>
        <p:nvSpPr>
          <p:cNvPr id="385" name="Círculo"/>
          <p:cNvSpPr/>
          <p:nvPr/>
        </p:nvSpPr>
        <p:spPr>
          <a:xfrm>
            <a:off x="6643451" y="9066431"/>
            <a:ext cx="515353" cy="515353"/>
          </a:xfrm>
          <a:prstGeom prst="ellipse">
            <a:avLst/>
          </a:prstGeom>
          <a:solidFill>
            <a:srgbClr val="C9477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386" name="486 usuarios Enterprise activos"/>
          <p:cNvSpPr txBox="1"/>
          <p:nvPr/>
        </p:nvSpPr>
        <p:spPr>
          <a:xfrm>
            <a:off x="7275232" y="8866596"/>
            <a:ext cx="4877070" cy="13870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825500">
              <a:spcBef>
                <a:spcPts val="0"/>
              </a:spcBef>
              <a:defRPr b="1">
                <a:solidFill>
                  <a:srgbClr val="34B6E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6000"/>
              <a:t>813</a:t>
            </a:r>
            <a:br>
              <a:rPr sz="6000"/>
            </a:br>
            <a:r>
              <a:rPr b="0" sz="3000">
                <a:solidFill>
                  <a:srgbClr val="FFFFFF"/>
                </a:solidFill>
              </a:rPr>
              <a:t>Usuarios enterprise activos</a:t>
            </a:r>
          </a:p>
        </p:txBody>
      </p:sp>
      <p:sp>
        <p:nvSpPr>
          <p:cNvPr id="387" name="749  nuevos usuarios Enterprise en los últimos 12 meses"/>
          <p:cNvSpPr txBox="1"/>
          <p:nvPr/>
        </p:nvSpPr>
        <p:spPr>
          <a:xfrm>
            <a:off x="13545270" y="10028794"/>
            <a:ext cx="5150781" cy="18188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825500">
              <a:spcBef>
                <a:spcPts val="0"/>
              </a:spcBef>
              <a:defRPr b="1">
                <a:solidFill>
                  <a:srgbClr val="34B6E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6000"/>
              <a:t>393</a:t>
            </a:r>
            <a:br>
              <a:rPr>
                <a:solidFill>
                  <a:srgbClr val="3E5691"/>
                </a:solidFill>
              </a:rPr>
            </a:br>
            <a:r>
              <a:rPr b="0" sz="3000">
                <a:solidFill>
                  <a:srgbClr val="FFFFFF"/>
                </a:solidFill>
              </a:rPr>
              <a:t>Nuevos usuarios enterprise en los últimos 12 meses</a:t>
            </a:r>
          </a:p>
        </p:txBody>
      </p:sp>
      <p:sp>
        <p:nvSpPr>
          <p:cNvPr id="388" name="Círculo"/>
          <p:cNvSpPr/>
          <p:nvPr/>
        </p:nvSpPr>
        <p:spPr>
          <a:xfrm>
            <a:off x="12908784" y="10260231"/>
            <a:ext cx="515353" cy="515353"/>
          </a:xfrm>
          <a:prstGeom prst="ellipse">
            <a:avLst/>
          </a:prstGeom>
          <a:solidFill>
            <a:srgbClr val="C9477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31458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Rectángulo redondeado"/>
          <p:cNvSpPr/>
          <p:nvPr/>
        </p:nvSpPr>
        <p:spPr>
          <a:xfrm>
            <a:off x="2904353" y="3907899"/>
            <a:ext cx="3075670" cy="3378259"/>
          </a:xfrm>
          <a:prstGeom prst="roundRect">
            <a:avLst>
              <a:gd name="adj" fmla="val 16476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spcBef>
                <a:spcPts val="0"/>
              </a:spcBef>
              <a:defRPr sz="3200">
                <a:solidFill>
                  <a:srgbClr val="FFFFFF"/>
                </a:solidFill>
                <a:latin typeface="Graphik Light"/>
                <a:ea typeface="Graphik Light"/>
                <a:cs typeface="Graphik Light"/>
                <a:sym typeface="Graphik Light"/>
              </a:defRPr>
            </a:pPr>
          </a:p>
        </p:txBody>
      </p:sp>
      <p:sp>
        <p:nvSpPr>
          <p:cNvPr id="391" name="Nuestros servicios"/>
          <p:cNvSpPr txBox="1"/>
          <p:nvPr/>
        </p:nvSpPr>
        <p:spPr>
          <a:xfrm>
            <a:off x="5816052" y="1832075"/>
            <a:ext cx="12396297" cy="12367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825500">
              <a:spcBef>
                <a:spcPts val="0"/>
              </a:spcBef>
              <a:defRPr b="1" sz="8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Casos de éxito</a:t>
            </a:r>
          </a:p>
        </p:txBody>
      </p:sp>
      <p:pic>
        <p:nvPicPr>
          <p:cNvPr id="392" name="Imagen" descr="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39079" y="12538939"/>
            <a:ext cx="1467709" cy="404343"/>
          </a:xfrm>
          <a:prstGeom prst="rect">
            <a:avLst/>
          </a:prstGeom>
          <a:ln w="12700">
            <a:miter lim="400000"/>
          </a:ln>
        </p:spPr>
      </p:pic>
      <p:sp>
        <p:nvSpPr>
          <p:cNvPr id="393" name="Rectángulo redondeado"/>
          <p:cNvSpPr/>
          <p:nvPr/>
        </p:nvSpPr>
        <p:spPr>
          <a:xfrm>
            <a:off x="6701653" y="3907899"/>
            <a:ext cx="3075670" cy="3378259"/>
          </a:xfrm>
          <a:prstGeom prst="roundRect">
            <a:avLst>
              <a:gd name="adj" fmla="val 16476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spcBef>
                <a:spcPts val="0"/>
              </a:spcBef>
              <a:defRPr sz="3200">
                <a:solidFill>
                  <a:srgbClr val="FFFFFF"/>
                </a:solidFill>
                <a:latin typeface="Graphik Light"/>
                <a:ea typeface="Graphik Light"/>
                <a:cs typeface="Graphik Light"/>
                <a:sym typeface="Graphik Light"/>
              </a:defRPr>
            </a:pPr>
          </a:p>
        </p:txBody>
      </p:sp>
      <p:sp>
        <p:nvSpPr>
          <p:cNvPr id="394" name="Rectángulo redondeado"/>
          <p:cNvSpPr/>
          <p:nvPr/>
        </p:nvSpPr>
        <p:spPr>
          <a:xfrm>
            <a:off x="10483894" y="3907899"/>
            <a:ext cx="3075670" cy="3378259"/>
          </a:xfrm>
          <a:prstGeom prst="roundRect">
            <a:avLst>
              <a:gd name="adj" fmla="val 16476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spcBef>
                <a:spcPts val="0"/>
              </a:spcBef>
              <a:defRPr sz="3200">
                <a:solidFill>
                  <a:srgbClr val="FFFFFF"/>
                </a:solidFill>
                <a:latin typeface="Graphik Light"/>
                <a:ea typeface="Graphik Light"/>
                <a:cs typeface="Graphik Light"/>
                <a:sym typeface="Graphik Light"/>
              </a:defRPr>
            </a:pPr>
          </a:p>
        </p:txBody>
      </p:sp>
      <p:sp>
        <p:nvSpPr>
          <p:cNvPr id="395" name="Rectángulo redondeado"/>
          <p:cNvSpPr/>
          <p:nvPr/>
        </p:nvSpPr>
        <p:spPr>
          <a:xfrm>
            <a:off x="14266136" y="3907899"/>
            <a:ext cx="3075670" cy="3378259"/>
          </a:xfrm>
          <a:prstGeom prst="roundRect">
            <a:avLst>
              <a:gd name="adj" fmla="val 16476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spcBef>
                <a:spcPts val="0"/>
              </a:spcBef>
              <a:defRPr sz="3200">
                <a:solidFill>
                  <a:srgbClr val="FFFFFF"/>
                </a:solidFill>
                <a:latin typeface="Graphik Light"/>
                <a:ea typeface="Graphik Light"/>
                <a:cs typeface="Graphik Light"/>
                <a:sym typeface="Graphik Light"/>
              </a:defRPr>
            </a:pPr>
          </a:p>
        </p:txBody>
      </p:sp>
      <p:sp>
        <p:nvSpPr>
          <p:cNvPr id="396" name="Rectángulo redondeado"/>
          <p:cNvSpPr/>
          <p:nvPr/>
        </p:nvSpPr>
        <p:spPr>
          <a:xfrm>
            <a:off x="18048378" y="3907899"/>
            <a:ext cx="3075670" cy="3378259"/>
          </a:xfrm>
          <a:prstGeom prst="roundRect">
            <a:avLst>
              <a:gd name="adj" fmla="val 16476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spcBef>
                <a:spcPts val="0"/>
              </a:spcBef>
              <a:defRPr sz="3200">
                <a:solidFill>
                  <a:srgbClr val="FFFFFF"/>
                </a:solidFill>
                <a:latin typeface="Graphik Light"/>
                <a:ea typeface="Graphik Light"/>
                <a:cs typeface="Graphik Light"/>
                <a:sym typeface="Graphik Light"/>
              </a:defRPr>
            </a:pPr>
          </a:p>
        </p:txBody>
      </p:sp>
      <p:sp>
        <p:nvSpPr>
          <p:cNvPr id="397" name="Rectángulo redondeado"/>
          <p:cNvSpPr/>
          <p:nvPr/>
        </p:nvSpPr>
        <p:spPr>
          <a:xfrm>
            <a:off x="2904353" y="7883919"/>
            <a:ext cx="3075670" cy="3378258"/>
          </a:xfrm>
          <a:prstGeom prst="roundRect">
            <a:avLst>
              <a:gd name="adj" fmla="val 16476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spcBef>
                <a:spcPts val="0"/>
              </a:spcBef>
              <a:defRPr sz="3200">
                <a:solidFill>
                  <a:srgbClr val="FFFFFF"/>
                </a:solidFill>
                <a:latin typeface="Graphik Light"/>
                <a:ea typeface="Graphik Light"/>
                <a:cs typeface="Graphik Light"/>
                <a:sym typeface="Graphik Light"/>
              </a:defRPr>
            </a:pPr>
          </a:p>
        </p:txBody>
      </p:sp>
      <p:sp>
        <p:nvSpPr>
          <p:cNvPr id="398" name="Rectángulo redondeado"/>
          <p:cNvSpPr/>
          <p:nvPr/>
        </p:nvSpPr>
        <p:spPr>
          <a:xfrm>
            <a:off x="6701653" y="7883919"/>
            <a:ext cx="3075670" cy="3378258"/>
          </a:xfrm>
          <a:prstGeom prst="roundRect">
            <a:avLst>
              <a:gd name="adj" fmla="val 16476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spcBef>
                <a:spcPts val="0"/>
              </a:spcBef>
              <a:defRPr sz="3200">
                <a:solidFill>
                  <a:srgbClr val="FFFFFF"/>
                </a:solidFill>
                <a:latin typeface="Graphik Light"/>
                <a:ea typeface="Graphik Light"/>
                <a:cs typeface="Graphik Light"/>
                <a:sym typeface="Graphik Light"/>
              </a:defRPr>
            </a:pPr>
          </a:p>
        </p:txBody>
      </p:sp>
      <p:sp>
        <p:nvSpPr>
          <p:cNvPr id="399" name="Rectángulo redondeado"/>
          <p:cNvSpPr/>
          <p:nvPr/>
        </p:nvSpPr>
        <p:spPr>
          <a:xfrm>
            <a:off x="10483894" y="7883919"/>
            <a:ext cx="3075670" cy="3378258"/>
          </a:xfrm>
          <a:prstGeom prst="roundRect">
            <a:avLst>
              <a:gd name="adj" fmla="val 16476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spcBef>
                <a:spcPts val="0"/>
              </a:spcBef>
              <a:defRPr sz="3200">
                <a:solidFill>
                  <a:srgbClr val="FFFFFF"/>
                </a:solidFill>
                <a:latin typeface="Graphik Light"/>
                <a:ea typeface="Graphik Light"/>
                <a:cs typeface="Graphik Light"/>
                <a:sym typeface="Graphik Light"/>
              </a:defRPr>
            </a:pPr>
          </a:p>
        </p:txBody>
      </p:sp>
      <p:sp>
        <p:nvSpPr>
          <p:cNvPr id="400" name="Rectángulo redondeado"/>
          <p:cNvSpPr/>
          <p:nvPr/>
        </p:nvSpPr>
        <p:spPr>
          <a:xfrm>
            <a:off x="14266136" y="7883919"/>
            <a:ext cx="3075670" cy="3378258"/>
          </a:xfrm>
          <a:prstGeom prst="roundRect">
            <a:avLst>
              <a:gd name="adj" fmla="val 16476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spcBef>
                <a:spcPts val="0"/>
              </a:spcBef>
              <a:defRPr sz="3200">
                <a:solidFill>
                  <a:srgbClr val="FFFFFF"/>
                </a:solidFill>
                <a:latin typeface="Graphik Light"/>
                <a:ea typeface="Graphik Light"/>
                <a:cs typeface="Graphik Light"/>
                <a:sym typeface="Graphik Light"/>
              </a:defRPr>
            </a:pPr>
          </a:p>
        </p:txBody>
      </p:sp>
      <p:sp>
        <p:nvSpPr>
          <p:cNvPr id="401" name="Rectángulo redondeado"/>
          <p:cNvSpPr/>
          <p:nvPr/>
        </p:nvSpPr>
        <p:spPr>
          <a:xfrm>
            <a:off x="18048378" y="7883919"/>
            <a:ext cx="3075670" cy="3378258"/>
          </a:xfrm>
          <a:prstGeom prst="roundRect">
            <a:avLst>
              <a:gd name="adj" fmla="val 16476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spcBef>
                <a:spcPts val="0"/>
              </a:spcBef>
              <a:defRPr sz="3200">
                <a:solidFill>
                  <a:srgbClr val="FFFFFF"/>
                </a:solidFill>
                <a:latin typeface="Graphik Light"/>
                <a:ea typeface="Graphik Light"/>
                <a:cs typeface="Graphik Light"/>
                <a:sym typeface="Graphik Light"/>
              </a:defRPr>
            </a:pPr>
          </a:p>
        </p:txBody>
      </p:sp>
      <p:pic>
        <p:nvPicPr>
          <p:cNvPr id="402" name="logos-Clientes-Termiz.jpg" descr="logos-Clientes-Termiz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490049" y="4473482"/>
            <a:ext cx="2247093" cy="2247093"/>
          </a:xfrm>
          <a:prstGeom prst="rect">
            <a:avLst/>
          </a:prstGeom>
          <a:ln w="12700">
            <a:miter lim="400000"/>
          </a:ln>
        </p:spPr>
      </p:pic>
      <p:pic>
        <p:nvPicPr>
          <p:cNvPr id="403" name="Anytime-Fitness-logo-1.png" descr="Anytime-Fitness-logo-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498953" y="4815680"/>
            <a:ext cx="2913593" cy="1638897"/>
          </a:xfrm>
          <a:prstGeom prst="rect">
            <a:avLst/>
          </a:prstGeom>
          <a:ln w="12700">
            <a:miter lim="400000"/>
          </a:ln>
        </p:spPr>
      </p:pic>
      <p:pic>
        <p:nvPicPr>
          <p:cNvPr id="404" name="Cruz Roja Mexicana.jpg" descr="Cruz Roja Mexicana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419158" y="4784228"/>
            <a:ext cx="1625601" cy="1625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05" name="SISMA LASER SYSTEMS.png" descr="SISMA LASER SYSTEMS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4557271" y="4700137"/>
            <a:ext cx="2467869" cy="1870182"/>
          </a:xfrm>
          <a:prstGeom prst="rect">
            <a:avLst/>
          </a:prstGeom>
          <a:ln w="12700">
            <a:miter lim="400000"/>
          </a:ln>
        </p:spPr>
      </p:pic>
      <p:pic>
        <p:nvPicPr>
          <p:cNvPr id="406" name="logo_web.png" descr="logo_web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8216054" y="9151724"/>
            <a:ext cx="2740319" cy="842649"/>
          </a:xfrm>
          <a:prstGeom prst="rect">
            <a:avLst/>
          </a:prstGeom>
          <a:ln w="12700">
            <a:miter lim="400000"/>
          </a:ln>
        </p:spPr>
      </p:pic>
      <p:pic>
        <p:nvPicPr>
          <p:cNvPr id="407" name="DPACK.png" descr="DPACK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3174225" y="4360064"/>
            <a:ext cx="2247093" cy="2247094"/>
          </a:xfrm>
          <a:prstGeom prst="rect">
            <a:avLst/>
          </a:prstGeom>
          <a:ln w="12700">
            <a:miter lim="400000"/>
          </a:ln>
        </p:spPr>
      </p:pic>
      <p:pic>
        <p:nvPicPr>
          <p:cNvPr id="408" name="LogosClientesEspana_MYKA.jpg" descr="LogosClientesEspana_MYKA.jp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0918128" y="8393138"/>
            <a:ext cx="2359820" cy="2359820"/>
          </a:xfrm>
          <a:prstGeom prst="rect">
            <a:avLst/>
          </a:prstGeom>
          <a:ln w="12700">
            <a:miter lim="400000"/>
          </a:ln>
        </p:spPr>
      </p:pic>
      <p:pic>
        <p:nvPicPr>
          <p:cNvPr id="409" name="logos-Clientes-Prova.jpg" descr="logos-Clientes-Prova.jpg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7071517" y="8501506"/>
            <a:ext cx="2320884" cy="2320884"/>
          </a:xfrm>
          <a:prstGeom prst="rect">
            <a:avLst/>
          </a:prstGeom>
          <a:ln w="12700">
            <a:miter lim="400000"/>
          </a:ln>
        </p:spPr>
      </p:pic>
      <p:pic>
        <p:nvPicPr>
          <p:cNvPr id="410" name="Air liquide logo.png" descr="Air liquide logo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3189634" y="9241684"/>
            <a:ext cx="2505108" cy="662728"/>
          </a:xfrm>
          <a:prstGeom prst="rect">
            <a:avLst/>
          </a:prstGeom>
          <a:ln w="12700">
            <a:miter lim="400000"/>
          </a:ln>
        </p:spPr>
      </p:pic>
      <p:pic>
        <p:nvPicPr>
          <p:cNvPr id="411" name="Resa Expo Logistics_.jpg" descr="Resa Expo Logistics_.jpg"/>
          <p:cNvPicPr>
            <a:picLocks noChangeAspect="1"/>
          </p:cNvPicPr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14584145" y="8269384"/>
            <a:ext cx="2607329" cy="260732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31458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Rectángulo"/>
          <p:cNvSpPr/>
          <p:nvPr/>
        </p:nvSpPr>
        <p:spPr>
          <a:xfrm>
            <a:off x="-192538" y="8496537"/>
            <a:ext cx="24625504" cy="560316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spcBef>
                <a:spcPts val="0"/>
              </a:spcBef>
              <a:defRPr sz="3200">
                <a:solidFill>
                  <a:srgbClr val="FFFFFF"/>
                </a:solidFill>
                <a:latin typeface="Graphik Light"/>
                <a:ea typeface="Graphik Light"/>
                <a:cs typeface="Graphik Light"/>
                <a:sym typeface="Graphik Light"/>
              </a:defRPr>
            </a:pPr>
          </a:p>
        </p:txBody>
      </p:sp>
      <p:sp>
        <p:nvSpPr>
          <p:cNvPr id="414" name="Especialistas en operaciones  complejas"/>
          <p:cNvSpPr txBox="1"/>
          <p:nvPr/>
        </p:nvSpPr>
        <p:spPr>
          <a:xfrm>
            <a:off x="4907402" y="2516560"/>
            <a:ext cx="14425624" cy="2405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825500">
              <a:spcBef>
                <a:spcPts val="0"/>
              </a:spcBef>
              <a:defRPr b="1" sz="8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Un ecosistema que amplía el valor para nuestros clientes</a:t>
            </a:r>
          </a:p>
        </p:txBody>
      </p:sp>
      <p:sp>
        <p:nvSpPr>
          <p:cNvPr id="415" name="Multi compañía"/>
          <p:cNvSpPr txBox="1"/>
          <p:nvPr/>
        </p:nvSpPr>
        <p:spPr>
          <a:xfrm>
            <a:off x="7773041" y="5360616"/>
            <a:ext cx="8694345" cy="15540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825500">
              <a:spcBef>
                <a:spcPts val="0"/>
              </a:spcBef>
              <a:defRPr sz="5000">
                <a:solidFill>
                  <a:srgbClr val="C9477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Miembros de la </a:t>
            </a:r>
            <a:r>
              <a:rPr b="1"/>
              <a:t>BOP Alliance </a:t>
            </a:r>
            <a:r>
              <a:t>y parte de la </a:t>
            </a:r>
            <a:r>
              <a:rPr b="1"/>
              <a:t>OCA en España</a:t>
            </a:r>
          </a:p>
        </p:txBody>
      </p:sp>
      <p:sp>
        <p:nvSpPr>
          <p:cNvPr id="416" name="Círculo"/>
          <p:cNvSpPr/>
          <p:nvPr/>
        </p:nvSpPr>
        <p:spPr>
          <a:xfrm>
            <a:off x="1961384" y="14609012"/>
            <a:ext cx="515353" cy="515353"/>
          </a:xfrm>
          <a:prstGeom prst="ellipse">
            <a:avLst/>
          </a:prstGeom>
          <a:solidFill>
            <a:srgbClr val="C9477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grpSp>
        <p:nvGrpSpPr>
          <p:cNvPr id="421" name="Agrupar"/>
          <p:cNvGrpSpPr/>
          <p:nvPr/>
        </p:nvGrpSpPr>
        <p:grpSpPr>
          <a:xfrm>
            <a:off x="3085249" y="9796477"/>
            <a:ext cx="18213502" cy="2200246"/>
            <a:chOff x="0" y="0"/>
            <a:chExt cx="18213500" cy="2200245"/>
          </a:xfrm>
        </p:grpSpPr>
        <p:pic>
          <p:nvPicPr>
            <p:cNvPr id="417" name="BOP Alliance.jpg" descr="BOP Alliance.jp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6270696" cy="22002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420" name="Agrupar"/>
            <p:cNvGrpSpPr/>
            <p:nvPr/>
          </p:nvGrpSpPr>
          <p:grpSpPr>
            <a:xfrm>
              <a:off x="6989325" y="0"/>
              <a:ext cx="11224176" cy="2200246"/>
              <a:chOff x="0" y="0"/>
              <a:chExt cx="11224175" cy="2200245"/>
            </a:xfrm>
          </p:grpSpPr>
          <p:pic>
            <p:nvPicPr>
              <p:cNvPr id="418" name="The Odoo Community Association _ OCA.png" descr="The Odoo Community Association _ OCA.png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tretch>
                <a:fillRect/>
              </a:stretch>
            </p:blipFill>
            <p:spPr>
              <a:xfrm>
                <a:off x="5022385" y="0"/>
                <a:ext cx="6201791" cy="2200246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419" name="AEOdoo.png" descr="AEOdoo.png"/>
              <p:cNvPicPr>
                <a:picLocks noChangeAspect="1"/>
              </p:cNvPicPr>
              <p:nvPr/>
            </p:nvPicPr>
            <p:blipFill>
              <a:blip r:embed="rId4">
                <a:extLst/>
              </a:blip>
              <a:stretch>
                <a:fillRect/>
              </a:stretch>
            </p:blipFill>
            <p:spPr>
              <a:xfrm>
                <a:off x="0" y="261737"/>
                <a:ext cx="4351113" cy="167677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</p:grp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31458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Nuestros servicios"/>
          <p:cNvSpPr txBox="1"/>
          <p:nvPr/>
        </p:nvSpPr>
        <p:spPr>
          <a:xfrm>
            <a:off x="5918744" y="2898875"/>
            <a:ext cx="12190913" cy="2405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825500">
              <a:spcBef>
                <a:spcPts val="0"/>
              </a:spcBef>
              <a:defRPr b="1" sz="8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Alianzas estratégicas con especialistas en:</a:t>
            </a:r>
          </a:p>
        </p:txBody>
      </p:sp>
      <p:pic>
        <p:nvPicPr>
          <p:cNvPr id="424" name="Imagen" descr="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39079" y="12538939"/>
            <a:ext cx="1467709" cy="404343"/>
          </a:xfrm>
          <a:prstGeom prst="rect">
            <a:avLst/>
          </a:prstGeom>
          <a:ln w="12700">
            <a:miter lim="400000"/>
          </a:ln>
        </p:spPr>
      </p:pic>
      <p:sp>
        <p:nvSpPr>
          <p:cNvPr id="425" name="Rectángulo redondeado"/>
          <p:cNvSpPr/>
          <p:nvPr/>
        </p:nvSpPr>
        <p:spPr>
          <a:xfrm>
            <a:off x="3578923" y="5966076"/>
            <a:ext cx="3844924" cy="2376959"/>
          </a:xfrm>
          <a:prstGeom prst="roundRect">
            <a:avLst>
              <a:gd name="adj" fmla="val 16202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spcBef>
                <a:spcPts val="0"/>
              </a:spcBef>
              <a:defRPr sz="3200">
                <a:solidFill>
                  <a:srgbClr val="FFFFFF"/>
                </a:solidFill>
                <a:latin typeface="Graphik Light"/>
                <a:ea typeface="Graphik Light"/>
                <a:cs typeface="Graphik Light"/>
                <a:sym typeface="Graphik Light"/>
              </a:defRPr>
            </a:pPr>
          </a:p>
        </p:txBody>
      </p:sp>
      <p:pic>
        <p:nvPicPr>
          <p:cNvPr id="426" name="Coompliance.png" descr="Coomplianc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555279" y="6813123"/>
            <a:ext cx="3892210" cy="771956"/>
          </a:xfrm>
          <a:prstGeom prst="rect">
            <a:avLst/>
          </a:prstGeom>
          <a:ln w="12700">
            <a:miter lim="400000"/>
          </a:ln>
        </p:spPr>
      </p:pic>
      <p:sp>
        <p:nvSpPr>
          <p:cNvPr id="427" name="Rectángulo redondeado"/>
          <p:cNvSpPr/>
          <p:nvPr/>
        </p:nvSpPr>
        <p:spPr>
          <a:xfrm>
            <a:off x="12245372" y="5966076"/>
            <a:ext cx="3844924" cy="2376959"/>
          </a:xfrm>
          <a:prstGeom prst="roundRect">
            <a:avLst>
              <a:gd name="adj" fmla="val 16202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spcBef>
                <a:spcPts val="0"/>
              </a:spcBef>
              <a:defRPr sz="3200">
                <a:solidFill>
                  <a:srgbClr val="FFFFFF"/>
                </a:solidFill>
                <a:latin typeface="Graphik Light"/>
                <a:ea typeface="Graphik Light"/>
                <a:cs typeface="Graphik Light"/>
                <a:sym typeface="Graphik Light"/>
              </a:defRPr>
            </a:pPr>
          </a:p>
        </p:txBody>
      </p:sp>
      <p:pic>
        <p:nvPicPr>
          <p:cNvPr id="428" name="abro.png" descr="abro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595091" y="6897775"/>
            <a:ext cx="3180750" cy="513560"/>
          </a:xfrm>
          <a:prstGeom prst="rect">
            <a:avLst/>
          </a:prstGeom>
          <a:ln w="12700">
            <a:miter lim="400000"/>
          </a:ln>
        </p:spPr>
      </p:pic>
      <p:sp>
        <p:nvSpPr>
          <p:cNvPr id="429" name="Rectángulo redondeado"/>
          <p:cNvSpPr/>
          <p:nvPr/>
        </p:nvSpPr>
        <p:spPr>
          <a:xfrm>
            <a:off x="16596228" y="5966076"/>
            <a:ext cx="3844923" cy="2376959"/>
          </a:xfrm>
          <a:prstGeom prst="roundRect">
            <a:avLst>
              <a:gd name="adj" fmla="val 16202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spcBef>
                <a:spcPts val="0"/>
              </a:spcBef>
              <a:defRPr sz="3200">
                <a:solidFill>
                  <a:srgbClr val="FFFFFF"/>
                </a:solidFill>
                <a:latin typeface="Graphik Light"/>
                <a:ea typeface="Graphik Light"/>
                <a:cs typeface="Graphik Light"/>
                <a:sym typeface="Graphik Light"/>
              </a:defRPr>
            </a:pPr>
          </a:p>
        </p:txBody>
      </p:sp>
      <p:pic>
        <p:nvPicPr>
          <p:cNvPr id="430" name="EMAsphere-logo-DEF-black-on white.png" descr="EMAsphere-logo-DEF-black-on white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6669370" y="6416117"/>
            <a:ext cx="3803751" cy="1476877"/>
          </a:xfrm>
          <a:prstGeom prst="rect">
            <a:avLst/>
          </a:prstGeom>
          <a:ln w="12700">
            <a:miter lim="400000"/>
          </a:ln>
        </p:spPr>
      </p:pic>
      <p:sp>
        <p:nvSpPr>
          <p:cNvPr id="431" name="Rectángulo redondeado"/>
          <p:cNvSpPr/>
          <p:nvPr/>
        </p:nvSpPr>
        <p:spPr>
          <a:xfrm>
            <a:off x="7929781" y="5966076"/>
            <a:ext cx="3844922" cy="2376959"/>
          </a:xfrm>
          <a:prstGeom prst="roundRect">
            <a:avLst>
              <a:gd name="adj" fmla="val 16202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spcBef>
                <a:spcPts val="0"/>
              </a:spcBef>
              <a:defRPr sz="3200">
                <a:solidFill>
                  <a:srgbClr val="FFFFFF"/>
                </a:solidFill>
                <a:latin typeface="Graphik Light"/>
                <a:ea typeface="Graphik Light"/>
                <a:cs typeface="Graphik Light"/>
                <a:sym typeface="Graphik Light"/>
              </a:defRPr>
            </a:pPr>
          </a:p>
        </p:txBody>
      </p:sp>
      <p:pic>
        <p:nvPicPr>
          <p:cNvPr id="432" name="analutic-7f344ev2-2023-08-24.png" descr="analutic-7f344ev2-2023-08-24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7929781" y="5249554"/>
            <a:ext cx="3810002" cy="3810002"/>
          </a:xfrm>
          <a:prstGeom prst="rect">
            <a:avLst/>
          </a:prstGeom>
          <a:ln w="12700">
            <a:miter lim="400000"/>
          </a:ln>
        </p:spPr>
      </p:pic>
      <p:sp>
        <p:nvSpPr>
          <p:cNvPr id="433" name="Finanzas y performance"/>
          <p:cNvSpPr txBox="1"/>
          <p:nvPr/>
        </p:nvSpPr>
        <p:spPr>
          <a:xfrm>
            <a:off x="17129493" y="8764651"/>
            <a:ext cx="3225498" cy="1142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 defTabSz="825500">
              <a:spcBef>
                <a:spcPts val="0"/>
              </a:spcBef>
              <a:defRPr sz="37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Finanzas y performance</a:t>
            </a:r>
          </a:p>
        </p:txBody>
      </p:sp>
      <p:sp>
        <p:nvSpPr>
          <p:cNvPr id="434" name="Cumplimiento normativo"/>
          <p:cNvSpPr txBox="1"/>
          <p:nvPr/>
        </p:nvSpPr>
        <p:spPr>
          <a:xfrm>
            <a:off x="3466705" y="8764651"/>
            <a:ext cx="4069361" cy="1142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 defTabSz="825500">
              <a:spcBef>
                <a:spcPts val="0"/>
              </a:spcBef>
              <a:defRPr sz="37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Cumplimiento normativo</a:t>
            </a:r>
          </a:p>
        </p:txBody>
      </p:sp>
      <p:sp>
        <p:nvSpPr>
          <p:cNvPr id="435" name="RRHH y operación"/>
          <p:cNvSpPr txBox="1"/>
          <p:nvPr/>
        </p:nvSpPr>
        <p:spPr>
          <a:xfrm>
            <a:off x="8145926" y="8764651"/>
            <a:ext cx="3412632" cy="1142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 defTabSz="825500">
              <a:spcBef>
                <a:spcPts val="0"/>
              </a:spcBef>
              <a:defRPr sz="37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RRHH y operación</a:t>
            </a:r>
          </a:p>
        </p:txBody>
      </p:sp>
      <p:sp>
        <p:nvSpPr>
          <p:cNvPr id="436" name="Marketing y crecimiento"/>
          <p:cNvSpPr txBox="1"/>
          <p:nvPr/>
        </p:nvSpPr>
        <p:spPr>
          <a:xfrm>
            <a:off x="12479150" y="8764651"/>
            <a:ext cx="3412632" cy="1142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 defTabSz="825500">
              <a:spcBef>
                <a:spcPts val="0"/>
              </a:spcBef>
              <a:defRPr sz="37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Marketing y crecimiento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CuadroTexto 1"/>
          <p:cNvSpPr txBox="1"/>
          <p:nvPr/>
        </p:nvSpPr>
        <p:spPr>
          <a:xfrm>
            <a:off x="3998611" y="6833935"/>
            <a:ext cx="2988465" cy="595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ctr" defTabSz="825500">
              <a:spcBef>
                <a:spcPts val="0"/>
              </a:spcBef>
              <a:defRPr b="1" sz="3500">
                <a:solidFill>
                  <a:srgbClr val="2B468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Más países</a:t>
            </a:r>
          </a:p>
        </p:txBody>
      </p:sp>
      <p:sp>
        <p:nvSpPr>
          <p:cNvPr id="186" name="CuadroTexto 1"/>
          <p:cNvSpPr txBox="1"/>
          <p:nvPr/>
        </p:nvSpPr>
        <p:spPr>
          <a:xfrm>
            <a:off x="7403327" y="6833935"/>
            <a:ext cx="3964253" cy="595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ctr" defTabSz="825500">
              <a:spcBef>
                <a:spcPts val="0"/>
              </a:spcBef>
              <a:defRPr b="1" sz="3500">
                <a:solidFill>
                  <a:srgbClr val="2B468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Más usuarios</a:t>
            </a:r>
          </a:p>
        </p:txBody>
      </p:sp>
      <p:sp>
        <p:nvSpPr>
          <p:cNvPr id="187" name="CuadroTexto 1"/>
          <p:cNvSpPr txBox="1"/>
          <p:nvPr/>
        </p:nvSpPr>
        <p:spPr>
          <a:xfrm>
            <a:off x="11258898" y="6833935"/>
            <a:ext cx="4665526" cy="595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ctr" defTabSz="825500">
              <a:spcBef>
                <a:spcPts val="0"/>
              </a:spcBef>
              <a:defRPr b="1" sz="3500">
                <a:solidFill>
                  <a:srgbClr val="2B468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Más procesos</a:t>
            </a:r>
          </a:p>
        </p:txBody>
      </p:sp>
      <p:sp>
        <p:nvSpPr>
          <p:cNvPr id="188" name="Rectángulo"/>
          <p:cNvSpPr/>
          <p:nvPr/>
        </p:nvSpPr>
        <p:spPr>
          <a:xfrm>
            <a:off x="-12700" y="9250494"/>
            <a:ext cx="24409400" cy="4503606"/>
          </a:xfrm>
          <a:prstGeom prst="rect">
            <a:avLst/>
          </a:prstGeom>
          <a:solidFill>
            <a:srgbClr val="314683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825500">
              <a:spcBef>
                <a:spcPts val="0"/>
              </a:spcBef>
              <a:defRPr sz="300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defRPr>
            </a:pPr>
          </a:p>
        </p:txBody>
      </p:sp>
      <p:sp>
        <p:nvSpPr>
          <p:cNvPr id="189" name="Crecer hoy implica más complejidad"/>
          <p:cNvSpPr txBox="1"/>
          <p:nvPr/>
        </p:nvSpPr>
        <p:spPr>
          <a:xfrm>
            <a:off x="4427289" y="3067569"/>
            <a:ext cx="15529422" cy="10885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spcBef>
                <a:spcPts val="0"/>
              </a:spcBef>
              <a:defRPr b="1" sz="7000">
                <a:solidFill>
                  <a:srgbClr val="2B468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Crecer hoy implica más complejidad</a:t>
            </a:r>
          </a:p>
        </p:txBody>
      </p:sp>
      <p:sp>
        <p:nvSpPr>
          <p:cNvPr id="190" name="CuadroTexto 1"/>
          <p:cNvSpPr txBox="1"/>
          <p:nvPr/>
        </p:nvSpPr>
        <p:spPr>
          <a:xfrm>
            <a:off x="15850634" y="6833935"/>
            <a:ext cx="4754889" cy="1103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ctr" defTabSz="825500">
              <a:spcBef>
                <a:spcPts val="0"/>
              </a:spcBef>
              <a:defRPr b="1" sz="3500">
                <a:solidFill>
                  <a:srgbClr val="2B468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Más exigencias de control y eficiencia</a:t>
            </a:r>
          </a:p>
        </p:txBody>
      </p:sp>
      <p:pic>
        <p:nvPicPr>
          <p:cNvPr id="191" name="Imagen" descr="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934776" y="5434614"/>
            <a:ext cx="1116134" cy="11161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92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827386" y="5434614"/>
            <a:ext cx="1116134" cy="11161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93" name="Imagen" descr="Imagen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033595" y="5434614"/>
            <a:ext cx="1116134" cy="11161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94" name="Imagen" descr="Imagen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7670011" y="5434614"/>
            <a:ext cx="1116134" cy="11161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CuadroTexto 2"/>
          <p:cNvSpPr txBox="1"/>
          <p:nvPr/>
        </p:nvSpPr>
        <p:spPr>
          <a:xfrm>
            <a:off x="6501930" y="9940534"/>
            <a:ext cx="11380141" cy="13283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ctr" defTabSz="825500">
              <a:spcBef>
                <a:spcPts val="0"/>
              </a:spcBef>
              <a:defRPr sz="4300">
                <a:solidFill>
                  <a:srgbClr val="24B0D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Cuando la operación crece, las herramientas de gestión tienen que crecer con ella.</a:t>
            </a:r>
          </a:p>
        </p:txBody>
      </p:sp>
      <p:pic>
        <p:nvPicPr>
          <p:cNvPr id="196" name="Imagen" descr="Imagen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1179380" y="12446828"/>
            <a:ext cx="2025240" cy="5063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Rectangle"/>
          <p:cNvSpPr/>
          <p:nvPr/>
        </p:nvSpPr>
        <p:spPr>
          <a:xfrm>
            <a:off x="0" y="-2"/>
            <a:ext cx="24384000" cy="13716004"/>
          </a:xfrm>
          <a:prstGeom prst="rect">
            <a:avLst/>
          </a:prstGeom>
          <a:solidFill>
            <a:srgbClr val="815C7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535860"/>
                </a:solidFill>
                <a:latin typeface="Graphik Light"/>
                <a:ea typeface="Graphik Light"/>
                <a:cs typeface="Graphik Light"/>
                <a:sym typeface="Graphik Light"/>
              </a:defRPr>
            </a:pPr>
          </a:p>
        </p:txBody>
      </p:sp>
      <p:pic>
        <p:nvPicPr>
          <p:cNvPr id="439" name="odoo_logo_inverted.png" descr="odoo_logo_inverted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177691" y="5906623"/>
            <a:ext cx="6028616" cy="190275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31458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Una plataforma global para gestionar empresas en crecimiento"/>
          <p:cNvSpPr txBox="1"/>
          <p:nvPr/>
        </p:nvSpPr>
        <p:spPr>
          <a:xfrm>
            <a:off x="6787917" y="3358904"/>
            <a:ext cx="10808166" cy="20045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825500">
              <a:spcBef>
                <a:spcPts val="0"/>
              </a:spcBef>
              <a:defRPr b="1" sz="6600">
                <a:solidFill>
                  <a:srgbClr val="7B5E7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Una plataforma global para gestionar tu empresa</a:t>
            </a:r>
          </a:p>
        </p:txBody>
      </p:sp>
      <p:sp>
        <p:nvSpPr>
          <p:cNvPr id="442" name="ERP all-in-one  para la gestión integral del negocio"/>
          <p:cNvSpPr txBox="1"/>
          <p:nvPr/>
        </p:nvSpPr>
        <p:spPr>
          <a:xfrm>
            <a:off x="4080452" y="8079575"/>
            <a:ext cx="3550388" cy="2210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825500">
              <a:spcBef>
                <a:spcPts val="0"/>
              </a:spcBef>
              <a:defRPr b="1" sz="3600">
                <a:latin typeface="Arial"/>
                <a:ea typeface="Arial"/>
                <a:cs typeface="Arial"/>
                <a:sym typeface="Arial"/>
              </a:defRPr>
            </a:pPr>
            <a:r>
              <a:rPr>
                <a:solidFill>
                  <a:srgbClr val="7B5E77"/>
                </a:solidFill>
              </a:rPr>
              <a:t>ERP all-in-one</a:t>
            </a:r>
            <a:br/>
            <a:r>
              <a:rPr b="0"/>
              <a:t>para la gestión integral del negocio</a:t>
            </a:r>
          </a:p>
        </p:txBody>
      </p:sp>
      <p:sp>
        <p:nvSpPr>
          <p:cNvPr id="443" name="Modular, escaladle y altamente personalizable"/>
          <p:cNvSpPr txBox="1"/>
          <p:nvPr/>
        </p:nvSpPr>
        <p:spPr>
          <a:xfrm>
            <a:off x="8384865" y="8079575"/>
            <a:ext cx="3576242" cy="2210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825500">
              <a:spcBef>
                <a:spcPts val="0"/>
              </a:spcBef>
              <a:defRPr sz="3600">
                <a:latin typeface="Arial"/>
                <a:ea typeface="Arial"/>
                <a:cs typeface="Arial"/>
                <a:sym typeface="Arial"/>
              </a:defRPr>
            </a:pPr>
            <a:r>
              <a:t>Modular, escalable y </a:t>
            </a:r>
            <a:r>
              <a:rPr b="1">
                <a:solidFill>
                  <a:srgbClr val="7B5E77"/>
                </a:solidFill>
              </a:rPr>
              <a:t>altamente personalizable</a:t>
            </a:r>
          </a:p>
        </p:txBody>
      </p:sp>
      <p:sp>
        <p:nvSpPr>
          <p:cNvPr id="444" name="Utilizado por millones de usuarios en todo el mundo"/>
          <p:cNvSpPr txBox="1"/>
          <p:nvPr/>
        </p:nvSpPr>
        <p:spPr>
          <a:xfrm>
            <a:off x="12744450" y="8147014"/>
            <a:ext cx="3576242" cy="2210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825500">
              <a:spcBef>
                <a:spcPts val="0"/>
              </a:spcBef>
              <a:defRPr sz="3600">
                <a:latin typeface="Arial"/>
                <a:ea typeface="Arial"/>
                <a:cs typeface="Arial"/>
                <a:sym typeface="Arial"/>
              </a:defRPr>
            </a:pPr>
            <a:r>
              <a:t>Utilizado por </a:t>
            </a:r>
            <a:r>
              <a:rPr b="1">
                <a:solidFill>
                  <a:srgbClr val="7B5E77"/>
                </a:solidFill>
              </a:rPr>
              <a:t>millones de usuarios</a:t>
            </a:r>
            <a:r>
              <a:t> en todo el mundo</a:t>
            </a:r>
          </a:p>
        </p:txBody>
      </p:sp>
      <p:sp>
        <p:nvSpPr>
          <p:cNvPr id="445" name="Adoptado por empresas de todos los tamaños y sectores"/>
          <p:cNvSpPr txBox="1"/>
          <p:nvPr/>
        </p:nvSpPr>
        <p:spPr>
          <a:xfrm>
            <a:off x="16928946" y="8147015"/>
            <a:ext cx="4515251" cy="221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825500">
              <a:spcBef>
                <a:spcPts val="0"/>
              </a:spcBef>
              <a:defRPr sz="3600">
                <a:latin typeface="Arial"/>
                <a:ea typeface="Arial"/>
                <a:cs typeface="Arial"/>
                <a:sym typeface="Arial"/>
              </a:defRPr>
            </a:pPr>
            <a:r>
              <a:t>Adoptado por empresas de</a:t>
            </a:r>
            <a:endParaRPr>
              <a:solidFill>
                <a:srgbClr val="7B5E77"/>
              </a:solidFill>
            </a:endParaRPr>
          </a:p>
          <a:p>
            <a:pPr defTabSz="825500">
              <a:spcBef>
                <a:spcPts val="0"/>
              </a:spcBef>
              <a:defRPr sz="3600">
                <a:latin typeface="Arial"/>
                <a:ea typeface="Arial"/>
                <a:cs typeface="Arial"/>
                <a:sym typeface="Arial"/>
              </a:defRPr>
            </a:pPr>
            <a:r>
              <a:rPr b="1">
                <a:solidFill>
                  <a:srgbClr val="7B5E77"/>
                </a:solidFill>
              </a:rPr>
              <a:t>todos los tamaños</a:t>
            </a:r>
            <a:endParaRPr b="1">
              <a:solidFill>
                <a:srgbClr val="7B5E77"/>
              </a:solidFill>
            </a:endParaRPr>
          </a:p>
          <a:p>
            <a:pPr defTabSz="825500">
              <a:spcBef>
                <a:spcPts val="0"/>
              </a:spcBef>
              <a:defRPr sz="3600">
                <a:latin typeface="Arial"/>
                <a:ea typeface="Arial"/>
                <a:cs typeface="Arial"/>
                <a:sym typeface="Arial"/>
              </a:defRPr>
            </a:pPr>
            <a:r>
              <a:rPr b="1">
                <a:solidFill>
                  <a:srgbClr val="7B5E77"/>
                </a:solidFill>
              </a:rPr>
              <a:t>y sectores</a:t>
            </a:r>
          </a:p>
        </p:txBody>
      </p:sp>
      <p:pic>
        <p:nvPicPr>
          <p:cNvPr id="446" name="Imagen" descr="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680375" y="5537363"/>
            <a:ext cx="4515251" cy="1425106"/>
          </a:xfrm>
          <a:prstGeom prst="rect">
            <a:avLst/>
          </a:prstGeom>
          <a:ln w="12700">
            <a:miter lim="400000"/>
          </a:ln>
        </p:spPr>
      </p:pic>
      <p:pic>
        <p:nvPicPr>
          <p:cNvPr id="447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231365" y="8012136"/>
            <a:ext cx="611820" cy="611820"/>
          </a:xfrm>
          <a:prstGeom prst="rect">
            <a:avLst/>
          </a:prstGeom>
          <a:ln w="12700">
            <a:miter lim="400000"/>
          </a:ln>
        </p:spPr>
      </p:pic>
      <p:pic>
        <p:nvPicPr>
          <p:cNvPr id="448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046869" y="8012136"/>
            <a:ext cx="611820" cy="611820"/>
          </a:xfrm>
          <a:prstGeom prst="rect">
            <a:avLst/>
          </a:prstGeom>
          <a:ln w="12700">
            <a:miter lim="400000"/>
          </a:ln>
        </p:spPr>
      </p:pic>
      <p:pic>
        <p:nvPicPr>
          <p:cNvPr id="449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687285" y="7944698"/>
            <a:ext cx="611820" cy="611820"/>
          </a:xfrm>
          <a:prstGeom prst="rect">
            <a:avLst/>
          </a:prstGeom>
          <a:ln w="12700">
            <a:miter lim="400000"/>
          </a:ln>
        </p:spPr>
      </p:pic>
      <p:pic>
        <p:nvPicPr>
          <p:cNvPr id="450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382871" y="7944698"/>
            <a:ext cx="611820" cy="61182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Rectángulo"/>
          <p:cNvSpPr/>
          <p:nvPr/>
        </p:nvSpPr>
        <p:spPr>
          <a:xfrm>
            <a:off x="-45310" y="-85990"/>
            <a:ext cx="25160950" cy="13887980"/>
          </a:xfrm>
          <a:prstGeom prst="rect">
            <a:avLst/>
          </a:prstGeom>
          <a:solidFill>
            <a:srgbClr val="F4F5F7"/>
          </a:solidFill>
          <a:ln w="25400">
            <a:solidFill>
              <a:schemeClr val="accent1"/>
            </a:solidFill>
          </a:ln>
        </p:spPr>
        <p:txBody>
          <a:bodyPr lIns="50800" tIns="50800" rIns="50800" bIns="50800" anchor="ctr"/>
          <a:lstStyle/>
          <a:p>
            <a:pPr/>
          </a:p>
        </p:txBody>
      </p:sp>
      <p:pic>
        <p:nvPicPr>
          <p:cNvPr id="453" name="IMG-icons-odoo@3x.png" descr="IMG-icons-odoo@3x.png"/>
          <p:cNvPicPr>
            <a:picLocks noChangeAspect="1"/>
          </p:cNvPicPr>
          <p:nvPr/>
        </p:nvPicPr>
        <p:blipFill>
          <a:blip r:embed="rId2">
            <a:extLst/>
          </a:blip>
          <a:srcRect l="0" t="0" r="0" b="17273"/>
          <a:stretch>
            <a:fillRect/>
          </a:stretch>
        </p:blipFill>
        <p:spPr>
          <a:xfrm>
            <a:off x="3287029" y="1882098"/>
            <a:ext cx="17234208" cy="10421704"/>
          </a:xfrm>
          <a:prstGeom prst="rect">
            <a:avLst/>
          </a:prstGeom>
          <a:ln w="12700">
            <a:miter lim="400000"/>
          </a:ln>
        </p:spPr>
      </p:pic>
      <p:sp>
        <p:nvSpPr>
          <p:cNvPr id="454" name="Una aplicación para cada necesidad"/>
          <p:cNvSpPr txBox="1"/>
          <p:nvPr/>
        </p:nvSpPr>
        <p:spPr>
          <a:xfrm>
            <a:off x="4440773" y="1283451"/>
            <a:ext cx="15163786" cy="10393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825500">
              <a:spcBef>
                <a:spcPts val="0"/>
              </a:spcBef>
              <a:defRPr b="1" sz="6600">
                <a:solidFill>
                  <a:srgbClr val="7B5E7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Una aplicación para cada necesidad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Rectángulo"/>
          <p:cNvSpPr/>
          <p:nvPr/>
        </p:nvSpPr>
        <p:spPr>
          <a:xfrm>
            <a:off x="-156962" y="6872551"/>
            <a:ext cx="24595933" cy="6814676"/>
          </a:xfrm>
          <a:prstGeom prst="rect">
            <a:avLst/>
          </a:prstGeom>
          <a:solidFill>
            <a:srgbClr val="FDFDF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grpSp>
        <p:nvGrpSpPr>
          <p:cNvPr id="459" name="Group"/>
          <p:cNvGrpSpPr/>
          <p:nvPr/>
        </p:nvGrpSpPr>
        <p:grpSpPr>
          <a:xfrm>
            <a:off x="1704595" y="1988161"/>
            <a:ext cx="2362251" cy="2362251"/>
            <a:chOff x="0" y="0"/>
            <a:chExt cx="2362249" cy="2362249"/>
          </a:xfrm>
        </p:grpSpPr>
        <p:sp>
          <p:nvSpPr>
            <p:cNvPr id="457" name="Circle"/>
            <p:cNvSpPr/>
            <p:nvPr/>
          </p:nvSpPr>
          <p:spPr>
            <a:xfrm>
              <a:off x="-1" y="-1"/>
              <a:ext cx="2362251" cy="2362251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>
                  <a:solidFill>
                    <a:srgbClr val="53586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pic>
          <p:nvPicPr>
            <p:cNvPr id="458" name="Imagen 7" descr="Imagen 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394845" y="623841"/>
              <a:ext cx="1572558" cy="102019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60" name="CuadroTexto 9"/>
          <p:cNvSpPr txBox="1"/>
          <p:nvPr/>
        </p:nvSpPr>
        <p:spPr>
          <a:xfrm>
            <a:off x="1704595" y="4481817"/>
            <a:ext cx="2362251" cy="609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 defTabSz="825500">
              <a:spcBef>
                <a:spcPts val="0"/>
              </a:spcBef>
              <a:defRPr b="1" sz="3600">
                <a:solidFill>
                  <a:srgbClr val="7B5E7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Cloud</a:t>
            </a:r>
          </a:p>
        </p:txBody>
      </p:sp>
      <p:sp>
        <p:nvSpPr>
          <p:cNvPr id="461" name="CuadroTexto 10"/>
          <p:cNvSpPr txBox="1"/>
          <p:nvPr/>
        </p:nvSpPr>
        <p:spPr>
          <a:xfrm>
            <a:off x="5285533" y="4481817"/>
            <a:ext cx="3983006" cy="609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 defTabSz="825500">
              <a:spcBef>
                <a:spcPts val="0"/>
              </a:spcBef>
              <a:defRPr b="1" sz="3600">
                <a:solidFill>
                  <a:srgbClr val="7B5E7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Responsive</a:t>
            </a:r>
          </a:p>
        </p:txBody>
      </p:sp>
      <p:sp>
        <p:nvSpPr>
          <p:cNvPr id="462" name="CuadroTexto 12"/>
          <p:cNvSpPr txBox="1"/>
          <p:nvPr/>
        </p:nvSpPr>
        <p:spPr>
          <a:xfrm>
            <a:off x="10245915" y="4481817"/>
            <a:ext cx="3301591" cy="609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 defTabSz="825500">
              <a:spcBef>
                <a:spcPts val="0"/>
              </a:spcBef>
              <a:defRPr b="1" sz="3600">
                <a:solidFill>
                  <a:srgbClr val="7B5E7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App Store</a:t>
            </a:r>
          </a:p>
        </p:txBody>
      </p:sp>
      <p:pic>
        <p:nvPicPr>
          <p:cNvPr id="463" name="Imagen 18" descr="Imagen 18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095512" y="9309592"/>
            <a:ext cx="14192976" cy="285573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66" name="Group"/>
          <p:cNvGrpSpPr/>
          <p:nvPr/>
        </p:nvGrpSpPr>
        <p:grpSpPr>
          <a:xfrm>
            <a:off x="5892711" y="1988161"/>
            <a:ext cx="2362251" cy="2362251"/>
            <a:chOff x="0" y="0"/>
            <a:chExt cx="2362249" cy="2362249"/>
          </a:xfrm>
        </p:grpSpPr>
        <p:sp>
          <p:nvSpPr>
            <p:cNvPr id="464" name="Circle"/>
            <p:cNvSpPr/>
            <p:nvPr/>
          </p:nvSpPr>
          <p:spPr>
            <a:xfrm>
              <a:off x="0" y="-1"/>
              <a:ext cx="2362251" cy="2362251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>
                  <a:solidFill>
                    <a:srgbClr val="53586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pic>
          <p:nvPicPr>
            <p:cNvPr id="465" name="Imagen 8" descr="Imagen 8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303633" y="745323"/>
              <a:ext cx="1754984" cy="96147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469" name="Group"/>
          <p:cNvGrpSpPr/>
          <p:nvPr/>
        </p:nvGrpSpPr>
        <p:grpSpPr>
          <a:xfrm>
            <a:off x="10630919" y="1988161"/>
            <a:ext cx="2362251" cy="2362251"/>
            <a:chOff x="0" y="0"/>
            <a:chExt cx="2362249" cy="2362249"/>
          </a:xfrm>
        </p:grpSpPr>
        <p:sp>
          <p:nvSpPr>
            <p:cNvPr id="467" name="Circle"/>
            <p:cNvSpPr/>
            <p:nvPr/>
          </p:nvSpPr>
          <p:spPr>
            <a:xfrm>
              <a:off x="-1" y="-1"/>
              <a:ext cx="2362251" cy="2362251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>
                  <a:solidFill>
                    <a:srgbClr val="53586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pic>
          <p:nvPicPr>
            <p:cNvPr id="468" name="Picture 2" descr="Picture 2"/>
            <p:cNvPicPr>
              <a:picLocks noChangeAspect="1"/>
            </p:cNvPicPr>
            <p:nvPr/>
          </p:nvPicPr>
          <p:blipFill>
            <a:blip r:embed="rId5">
              <a:extLst/>
            </a:blip>
            <a:srcRect l="12273" t="0" r="12273" b="0"/>
            <a:stretch>
              <a:fillRect/>
            </a:stretch>
          </p:blipFill>
          <p:spPr>
            <a:xfrm>
              <a:off x="297363" y="494025"/>
              <a:ext cx="1767523" cy="14640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70" name="CuadroTexto 12"/>
          <p:cNvSpPr txBox="1"/>
          <p:nvPr/>
        </p:nvSpPr>
        <p:spPr>
          <a:xfrm>
            <a:off x="14864460" y="4481817"/>
            <a:ext cx="3948619" cy="609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 defTabSz="825500">
              <a:spcBef>
                <a:spcPts val="0"/>
              </a:spcBef>
              <a:defRPr b="1" sz="3600">
                <a:solidFill>
                  <a:srgbClr val="7B5E7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Open Source</a:t>
            </a:r>
          </a:p>
        </p:txBody>
      </p:sp>
      <p:grpSp>
        <p:nvGrpSpPr>
          <p:cNvPr id="473" name="Group"/>
          <p:cNvGrpSpPr/>
          <p:nvPr/>
        </p:nvGrpSpPr>
        <p:grpSpPr>
          <a:xfrm>
            <a:off x="15708444" y="1988161"/>
            <a:ext cx="2362251" cy="2362251"/>
            <a:chOff x="0" y="0"/>
            <a:chExt cx="2362249" cy="2362249"/>
          </a:xfrm>
        </p:grpSpPr>
        <p:sp>
          <p:nvSpPr>
            <p:cNvPr id="471" name="Circle"/>
            <p:cNvSpPr/>
            <p:nvPr/>
          </p:nvSpPr>
          <p:spPr>
            <a:xfrm>
              <a:off x="-1" y="-1"/>
              <a:ext cx="2362251" cy="2362251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>
                  <a:solidFill>
                    <a:srgbClr val="53586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pic>
          <p:nvPicPr>
            <p:cNvPr id="472" name="Picture 4" descr="Picture 4"/>
            <p:cNvPicPr>
              <a:picLocks noChangeAspect="1"/>
            </p:cNvPicPr>
            <p:nvPr/>
          </p:nvPicPr>
          <p:blipFill>
            <a:blip r:embed="rId6">
              <a:extLst/>
            </a:blip>
            <a:srcRect l="0" t="0" r="0" b="16004"/>
            <a:stretch>
              <a:fillRect/>
            </a:stretch>
          </p:blipFill>
          <p:spPr>
            <a:xfrm>
              <a:off x="303633" y="317523"/>
              <a:ext cx="1754849" cy="17273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74" name="CuadroTexto 12"/>
          <p:cNvSpPr txBox="1"/>
          <p:nvPr/>
        </p:nvSpPr>
        <p:spPr>
          <a:xfrm>
            <a:off x="19508530" y="4481817"/>
            <a:ext cx="3170876" cy="609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ctr" defTabSz="825500">
              <a:spcBef>
                <a:spcPts val="0"/>
              </a:spcBef>
              <a:defRPr b="1" sz="3600">
                <a:solidFill>
                  <a:srgbClr val="7B5E7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Woow UX</a:t>
            </a:r>
          </a:p>
        </p:txBody>
      </p:sp>
      <p:grpSp>
        <p:nvGrpSpPr>
          <p:cNvPr id="477" name="Group"/>
          <p:cNvGrpSpPr/>
          <p:nvPr/>
        </p:nvGrpSpPr>
        <p:grpSpPr>
          <a:xfrm>
            <a:off x="19726575" y="1988161"/>
            <a:ext cx="2362251" cy="2362251"/>
            <a:chOff x="0" y="0"/>
            <a:chExt cx="2362249" cy="2362249"/>
          </a:xfrm>
        </p:grpSpPr>
        <p:sp>
          <p:nvSpPr>
            <p:cNvPr id="475" name="Circle"/>
            <p:cNvSpPr/>
            <p:nvPr/>
          </p:nvSpPr>
          <p:spPr>
            <a:xfrm>
              <a:off x="-1" y="-1"/>
              <a:ext cx="2362251" cy="2362251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>
                  <a:solidFill>
                    <a:srgbClr val="535860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</a:p>
          </p:txBody>
        </p:sp>
        <p:pic>
          <p:nvPicPr>
            <p:cNvPr id="476" name="Picture 6" descr="Picture 6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219648" y="745323"/>
              <a:ext cx="1922954" cy="96147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78" name="Una plataforma global para gestionar empresas en crecimiento"/>
          <p:cNvSpPr txBox="1"/>
          <p:nvPr/>
        </p:nvSpPr>
        <p:spPr>
          <a:xfrm>
            <a:off x="3909917" y="8074837"/>
            <a:ext cx="13747951" cy="10393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825500">
              <a:spcBef>
                <a:spcPts val="0"/>
              </a:spcBef>
              <a:defRPr b="1" sz="6600">
                <a:solidFill>
                  <a:srgbClr val="7B5E7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Empresas que ya trabajan con</a:t>
            </a:r>
          </a:p>
        </p:txBody>
      </p:sp>
      <p:pic>
        <p:nvPicPr>
          <p:cNvPr id="479" name="Imagen" descr="Imagen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7083298" y="8101825"/>
            <a:ext cx="2800205" cy="883803"/>
          </a:xfrm>
          <a:prstGeom prst="rect">
            <a:avLst/>
          </a:prstGeom>
          <a:ln w="12700">
            <a:miter lim="400000"/>
          </a:ln>
        </p:spPr>
      </p:pic>
      <p:sp>
        <p:nvSpPr>
          <p:cNvPr id="480" name="Rectángulo"/>
          <p:cNvSpPr/>
          <p:nvPr/>
        </p:nvSpPr>
        <p:spPr>
          <a:xfrm>
            <a:off x="-29962" y="6767181"/>
            <a:ext cx="24595933" cy="142575"/>
          </a:xfrm>
          <a:prstGeom prst="rect">
            <a:avLst/>
          </a:prstGeom>
          <a:solidFill>
            <a:srgbClr val="7B5E7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2" name="Home_Birtum_2026_2.jpg" descr="Home_Birtum_2026_2.jpg"/>
          <p:cNvPicPr>
            <a:picLocks noChangeAspect="1"/>
          </p:cNvPicPr>
          <p:nvPr/>
        </p:nvPicPr>
        <p:blipFill>
          <a:blip r:embed="rId2">
            <a:extLst/>
          </a:blip>
          <a:srcRect l="0" t="5168" r="0" b="19201"/>
          <a:stretch>
            <a:fillRect/>
          </a:stretch>
        </p:blipFill>
        <p:spPr>
          <a:xfrm>
            <a:off x="-154555" y="-78185"/>
            <a:ext cx="24456725" cy="13872443"/>
          </a:xfrm>
          <a:prstGeom prst="rect">
            <a:avLst/>
          </a:prstGeom>
          <a:ln w="12700">
            <a:miter lim="400000"/>
          </a:ln>
        </p:spPr>
      </p:pic>
      <p:pic>
        <p:nvPicPr>
          <p:cNvPr id="483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280861" y="10028785"/>
            <a:ext cx="5232232" cy="1687535"/>
          </a:xfrm>
          <a:prstGeom prst="rect">
            <a:avLst/>
          </a:prstGeom>
          <a:ln w="12700">
            <a:miter lim="400000"/>
          </a:ln>
        </p:spPr>
      </p:pic>
      <p:sp>
        <p:nvSpPr>
          <p:cNvPr id="484" name="Especialistas en operaciones  complejas"/>
          <p:cNvSpPr txBox="1"/>
          <p:nvPr/>
        </p:nvSpPr>
        <p:spPr>
          <a:xfrm>
            <a:off x="4921641" y="4916860"/>
            <a:ext cx="14540718" cy="2405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825500">
              <a:spcBef>
                <a:spcPts val="0"/>
              </a:spcBef>
              <a:defRPr b="1" sz="8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¿Cuál es el mayor reto operativo que enfrentas hoy?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31458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6" name="Home_Birtum_2026_2.jpg" descr="Home_Birtum_2026_2.jpg"/>
          <p:cNvPicPr>
            <a:picLocks noChangeAspect="1"/>
          </p:cNvPicPr>
          <p:nvPr/>
        </p:nvPicPr>
        <p:blipFill>
          <a:blip r:embed="rId2">
            <a:extLst/>
          </a:blip>
          <a:srcRect l="0" t="5999" r="0" b="19187"/>
          <a:stretch>
            <a:fillRect/>
          </a:stretch>
        </p:blipFill>
        <p:spPr>
          <a:xfrm>
            <a:off x="-34822" y="-3374"/>
            <a:ext cx="24456725" cy="13722622"/>
          </a:xfrm>
          <a:prstGeom prst="rect">
            <a:avLst/>
          </a:prstGeom>
          <a:ln w="12700">
            <a:miter lim="400000"/>
          </a:ln>
        </p:spPr>
      </p:pic>
      <p:pic>
        <p:nvPicPr>
          <p:cNvPr id="487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947217" y="12416362"/>
            <a:ext cx="4489565" cy="414875"/>
          </a:xfrm>
          <a:prstGeom prst="rect">
            <a:avLst/>
          </a:prstGeom>
          <a:ln w="12700">
            <a:miter lim="400000"/>
          </a:ln>
        </p:spPr>
      </p:pic>
      <p:pic>
        <p:nvPicPr>
          <p:cNvPr id="488" name="Imagen" descr="Imagen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354022" y="4873909"/>
            <a:ext cx="6285556" cy="42475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31458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Nuestros servicios"/>
          <p:cNvSpPr txBox="1"/>
          <p:nvPr/>
        </p:nvSpPr>
        <p:spPr>
          <a:xfrm>
            <a:off x="5816052" y="4424142"/>
            <a:ext cx="12396297" cy="12367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825500">
              <a:spcBef>
                <a:spcPts val="0"/>
              </a:spcBef>
              <a:defRPr b="1" sz="8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A quién acompañamos</a:t>
            </a:r>
          </a:p>
        </p:txBody>
      </p:sp>
      <p:pic>
        <p:nvPicPr>
          <p:cNvPr id="199" name="Imagen" descr="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39079" y="12538939"/>
            <a:ext cx="1467709" cy="404343"/>
          </a:xfrm>
          <a:prstGeom prst="rect">
            <a:avLst/>
          </a:prstGeom>
          <a:ln w="12700">
            <a:miter lim="400000"/>
          </a:ln>
        </p:spPr>
      </p:pic>
      <p:sp>
        <p:nvSpPr>
          <p:cNvPr id="200" name="Empresas con operaciones complejas y una alta exigencia operativa"/>
          <p:cNvSpPr txBox="1"/>
          <p:nvPr/>
        </p:nvSpPr>
        <p:spPr>
          <a:xfrm>
            <a:off x="6510763" y="6007099"/>
            <a:ext cx="11006875" cy="15540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825500">
              <a:spcBef>
                <a:spcPts val="0"/>
              </a:spcBef>
              <a:defRPr sz="5000">
                <a:solidFill>
                  <a:srgbClr val="24B0D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>
              <a:defRPr b="1"/>
            </a:pPr>
            <a:r>
              <a:rPr b="0"/>
              <a:t>Empresas con operaciones complejas y una alta exigencia operativa</a:t>
            </a:r>
          </a:p>
        </p:txBody>
      </p:sp>
      <p:sp>
        <p:nvSpPr>
          <p:cNvPr id="201" name="Acompañamos a empresas medianas y grandes cuya operación ha crecido en procesos, países o compañías, y necesitan un sistema que escale con ellas y un partner que entienda esa escala."/>
          <p:cNvSpPr txBox="1"/>
          <p:nvPr/>
        </p:nvSpPr>
        <p:spPr>
          <a:xfrm>
            <a:off x="6131797" y="7907321"/>
            <a:ext cx="11764808" cy="1384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ctr" defTabSz="825500">
              <a:spcBef>
                <a:spcPts val="0"/>
              </a:spcBef>
              <a:defRPr sz="3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Acompañamos a </a:t>
            </a:r>
            <a:r>
              <a:rPr b="1">
                <a:solidFill>
                  <a:srgbClr val="C94771"/>
                </a:solidFill>
              </a:rPr>
              <a:t>empresas medianas y grandes</a:t>
            </a:r>
            <a:r>
              <a:t> cuya operación ha crecido en procesos, países o compañías, y necesitan un sistema que escale con ellas y un partner que entienda esa escala.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31458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ersonas que entienden el negocio"/>
          <p:cNvSpPr txBox="1"/>
          <p:nvPr/>
        </p:nvSpPr>
        <p:spPr>
          <a:xfrm>
            <a:off x="10003104" y="4444951"/>
            <a:ext cx="10880700" cy="12367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spcBef>
                <a:spcPts val="0"/>
              </a:spcBef>
              <a:defRPr b="1" sz="8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Nuestra razón de ser</a:t>
            </a:r>
          </a:p>
        </p:txBody>
      </p:sp>
      <p:sp>
        <p:nvSpPr>
          <p:cNvPr id="204" name="+27 colaboradores certificados en las últimas versiones de Odoo"/>
          <p:cNvSpPr txBox="1"/>
          <p:nvPr/>
        </p:nvSpPr>
        <p:spPr>
          <a:xfrm>
            <a:off x="10882696" y="7655295"/>
            <a:ext cx="3399544" cy="18061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defTabSz="825500">
              <a:spcBef>
                <a:spcPts val="0"/>
              </a:spcBef>
              <a:defRPr b="1" sz="3000">
                <a:solidFill>
                  <a:srgbClr val="24B0D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Especialistas en operaciones complejas e internacionales.</a:t>
            </a:r>
          </a:p>
        </p:txBody>
      </p:sp>
      <p:sp>
        <p:nvSpPr>
          <p:cNvPr id="205" name="Consultores con foco en procesos y resultados"/>
          <p:cNvSpPr txBox="1"/>
          <p:nvPr/>
        </p:nvSpPr>
        <p:spPr>
          <a:xfrm>
            <a:off x="18883696" y="7655295"/>
            <a:ext cx="3087518" cy="13743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defTabSz="825500">
              <a:spcBef>
                <a:spcPts val="0"/>
              </a:spcBef>
              <a:defRPr b="1" sz="3000">
                <a:solidFill>
                  <a:srgbClr val="24B0D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Equipos estables y multiculturales.</a:t>
            </a:r>
          </a:p>
        </p:txBody>
      </p:sp>
      <p:sp>
        <p:nvSpPr>
          <p:cNvPr id="206" name="Equipos estables durante todo el proyecto"/>
          <p:cNvSpPr txBox="1"/>
          <p:nvPr/>
        </p:nvSpPr>
        <p:spPr>
          <a:xfrm>
            <a:off x="14984796" y="7655295"/>
            <a:ext cx="2958797" cy="18061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defTabSz="825500">
              <a:spcBef>
                <a:spcPts val="0"/>
              </a:spcBef>
              <a:defRPr b="1" sz="3000">
                <a:solidFill>
                  <a:srgbClr val="24B0D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Acompañamos antes, durante y después del Go Live. </a:t>
            </a:r>
          </a:p>
        </p:txBody>
      </p:sp>
      <p:sp>
        <p:nvSpPr>
          <p:cNvPr id="207" name="Círculo"/>
          <p:cNvSpPr/>
          <p:nvPr/>
        </p:nvSpPr>
        <p:spPr>
          <a:xfrm>
            <a:off x="10203684" y="7655295"/>
            <a:ext cx="515353" cy="515353"/>
          </a:xfrm>
          <a:prstGeom prst="ellipse">
            <a:avLst/>
          </a:prstGeom>
          <a:solidFill>
            <a:srgbClr val="C9477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208" name="Círculo"/>
          <p:cNvSpPr/>
          <p:nvPr/>
        </p:nvSpPr>
        <p:spPr>
          <a:xfrm>
            <a:off x="18217384" y="7655295"/>
            <a:ext cx="515353" cy="515353"/>
          </a:xfrm>
          <a:prstGeom prst="ellipse">
            <a:avLst/>
          </a:prstGeom>
          <a:solidFill>
            <a:srgbClr val="C9477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209" name="Existimos para que las empresas de Iberoamérica crezcan. Transformamos la complejidad de sus operaciones en estructuras digitales con Odoo que les permiten expandirse en países, procesos y personas."/>
          <p:cNvSpPr txBox="1"/>
          <p:nvPr/>
        </p:nvSpPr>
        <p:spPr>
          <a:xfrm>
            <a:off x="10105414" y="5817132"/>
            <a:ext cx="10676081" cy="11961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825500">
              <a:spcBef>
                <a:spcPts val="0"/>
              </a:spcBef>
              <a:defRPr sz="25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>
                <a:solidFill>
                  <a:srgbClr val="C94771"/>
                </a:solidFill>
              </a:rPr>
              <a:t>Existimos para que las empresas de Iberoamérica crezcan. </a:t>
            </a:r>
            <a:r>
              <a:t>Transformamos la complejidad de sus operaciones en estructuras digitales con Odoo que les permiten expandirse en países, procesos y personas.</a:t>
            </a:r>
          </a:p>
        </p:txBody>
      </p:sp>
      <p:pic>
        <p:nvPicPr>
          <p:cNvPr id="210" name="Gemini_Generated_Image_3n3n4m3n3n4m3n3n (2).png" descr="Gemini_Generated_Image_3n3n4m3n3n4m3n3n (2)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5617" y="0"/>
            <a:ext cx="7655443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1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80079" y="12497829"/>
            <a:ext cx="1467709" cy="404343"/>
          </a:xfrm>
          <a:prstGeom prst="rect">
            <a:avLst/>
          </a:prstGeom>
          <a:ln w="12700">
            <a:miter lim="400000"/>
          </a:ln>
        </p:spPr>
      </p:pic>
      <p:pic>
        <p:nvPicPr>
          <p:cNvPr id="212" name="Imagen" descr="Imagen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273447" y="12446828"/>
            <a:ext cx="2025240" cy="506344"/>
          </a:xfrm>
          <a:prstGeom prst="rect">
            <a:avLst/>
          </a:prstGeom>
          <a:ln w="12700">
            <a:miter lim="400000"/>
          </a:ln>
        </p:spPr>
      </p:pic>
      <p:sp>
        <p:nvSpPr>
          <p:cNvPr id="213" name="Círculo"/>
          <p:cNvSpPr/>
          <p:nvPr/>
        </p:nvSpPr>
        <p:spPr>
          <a:xfrm>
            <a:off x="14318484" y="7655295"/>
            <a:ext cx="515353" cy="515353"/>
          </a:xfrm>
          <a:prstGeom prst="ellipse">
            <a:avLst/>
          </a:prstGeom>
          <a:solidFill>
            <a:srgbClr val="C9477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31458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omos el partner que entiende los procesos,…"/>
          <p:cNvSpPr txBox="1"/>
          <p:nvPr>
            <p:ph type="body" sz="quarter" idx="1"/>
          </p:nvPr>
        </p:nvSpPr>
        <p:spPr>
          <a:xfrm>
            <a:off x="2789145" y="6318912"/>
            <a:ext cx="9589035" cy="3625147"/>
          </a:xfrm>
          <a:prstGeom prst="rect">
            <a:avLst/>
          </a:prstGeom>
        </p:spPr>
        <p:txBody>
          <a:bodyPr anchor="t">
            <a:noAutofit/>
          </a:bodyPr>
          <a:lstStyle/>
          <a:p>
            <a:pPr>
              <a:defRPr sz="4000">
                <a:solidFill>
                  <a:srgbClr val="23B0D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Antes de hablar de Odoo, nos sentamos</a:t>
            </a:r>
          </a:p>
          <a:p>
            <a:pPr>
              <a:defRPr sz="4000">
                <a:solidFill>
                  <a:srgbClr val="23B0D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a entender cómo opera tu empresa. </a:t>
            </a:r>
          </a:p>
          <a:p>
            <a:pPr>
              <a:defRPr sz="4000">
                <a:solidFill>
                  <a:srgbClr val="23B0DE"/>
                </a:solidFill>
                <a:latin typeface="Arial"/>
                <a:ea typeface="Arial"/>
                <a:cs typeface="Arial"/>
                <a:sym typeface="Arial"/>
              </a:defRPr>
            </a:pPr>
          </a:p>
          <a:p>
            <a:pPr>
              <a:defRPr sz="4000">
                <a:solidFill>
                  <a:srgbClr val="F1F2F2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Analizamos tus procesos, los traducimos en soluciones digitales y acompañamos tu crecimiento de forma continua.</a:t>
            </a:r>
          </a:p>
        </p:txBody>
      </p:sp>
      <p:pic>
        <p:nvPicPr>
          <p:cNvPr id="216" name="Screenshot 2026-05-11 at 16.17.52.png" descr="Screenshot 2026-05-11 at 16.17.5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713640" y="-56016"/>
            <a:ext cx="7750977" cy="13828032"/>
          </a:xfrm>
          <a:prstGeom prst="rect">
            <a:avLst/>
          </a:prstGeom>
          <a:ln w="12700">
            <a:miter lim="400000"/>
          </a:ln>
        </p:spPr>
      </p:pic>
      <p:sp>
        <p:nvSpPr>
          <p:cNvPr id="217" name="Traducimos el negocio a la herramienta"/>
          <p:cNvSpPr txBox="1"/>
          <p:nvPr/>
        </p:nvSpPr>
        <p:spPr>
          <a:xfrm>
            <a:off x="2769853" y="3444205"/>
            <a:ext cx="11732839" cy="2405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spcBef>
                <a:spcPts val="0"/>
              </a:spcBef>
              <a:defRPr b="1" sz="8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Traducimos el negocio a la herramienta</a:t>
            </a:r>
          </a:p>
        </p:txBody>
      </p:sp>
      <p:pic>
        <p:nvPicPr>
          <p:cNvPr id="218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839079" y="12538939"/>
            <a:ext cx="1467709" cy="404343"/>
          </a:xfrm>
          <a:prstGeom prst="rect">
            <a:avLst/>
          </a:prstGeom>
          <a:ln w="12700">
            <a:miter lim="400000"/>
          </a:ln>
        </p:spPr>
      </p:pic>
      <p:pic>
        <p:nvPicPr>
          <p:cNvPr id="219" name="Imagen" descr="Imagen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838847" y="12446828"/>
            <a:ext cx="2025240" cy="5063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Imagen" descr="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39079" y="12538939"/>
            <a:ext cx="1467709" cy="404343"/>
          </a:xfrm>
          <a:prstGeom prst="rect">
            <a:avLst/>
          </a:prstGeom>
          <a:ln w="12700">
            <a:miter lim="400000"/>
          </a:ln>
        </p:spPr>
      </p:pic>
      <p:pic>
        <p:nvPicPr>
          <p:cNvPr id="222" name="Home_Birtum_2026_2.jpg" descr="Home_Birtum_2026_2.jpg"/>
          <p:cNvPicPr>
            <a:picLocks noChangeAspect="1"/>
          </p:cNvPicPr>
          <p:nvPr/>
        </p:nvPicPr>
        <p:blipFill>
          <a:blip r:embed="rId3">
            <a:extLst/>
          </a:blip>
          <a:srcRect l="0" t="0" r="25853" b="0"/>
          <a:stretch>
            <a:fillRect/>
          </a:stretch>
        </p:blipFill>
        <p:spPr>
          <a:xfrm>
            <a:off x="-34822" y="-122238"/>
            <a:ext cx="13801769" cy="13960608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Un solo software, máxima especialización"/>
          <p:cNvSpPr txBox="1"/>
          <p:nvPr/>
        </p:nvSpPr>
        <p:spPr>
          <a:xfrm>
            <a:off x="2670157" y="5617495"/>
            <a:ext cx="7723299" cy="29231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lnSpc>
                <a:spcPct val="90000"/>
              </a:lnSpc>
              <a:spcBef>
                <a:spcPts val="0"/>
              </a:spcBef>
              <a:defRPr b="1" sz="7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Un solo software, máxima especialización</a:t>
            </a:r>
          </a:p>
        </p:txBody>
      </p:sp>
      <p:pic>
        <p:nvPicPr>
          <p:cNvPr id="224" name="Imagen" descr="Imagen"/>
          <p:cNvPicPr>
            <a:picLocks noChangeAspect="1"/>
          </p:cNvPicPr>
          <p:nvPr/>
        </p:nvPicPr>
        <p:blipFill>
          <a:blip r:embed="rId4">
            <a:extLst/>
          </a:blip>
          <a:srcRect l="0" t="0" r="0" b="15745"/>
          <a:stretch>
            <a:fillRect/>
          </a:stretch>
        </p:blipFill>
        <p:spPr>
          <a:xfrm>
            <a:off x="2771757" y="3386154"/>
            <a:ext cx="6886219" cy="18712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25" name="Imagen" descr="Imagen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771757" y="9848847"/>
            <a:ext cx="2561947" cy="12464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26" name="Imagen" descr="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39079" y="12538939"/>
            <a:ext cx="1467709" cy="404343"/>
          </a:xfrm>
          <a:prstGeom prst="rect">
            <a:avLst/>
          </a:prstGeom>
          <a:ln w="12700">
            <a:miter lim="400000"/>
          </a:ln>
        </p:spPr>
      </p:pic>
      <p:sp>
        <p:nvSpPr>
          <p:cNvPr id="227" name="108 suscripciones activas"/>
          <p:cNvSpPr txBox="1"/>
          <p:nvPr/>
        </p:nvSpPr>
        <p:spPr>
          <a:xfrm>
            <a:off x="15958129" y="3215610"/>
            <a:ext cx="7102216" cy="10928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825500">
              <a:spcBef>
                <a:spcPts val="0"/>
              </a:spcBef>
              <a:defRPr b="1" sz="3500">
                <a:solidFill>
                  <a:srgbClr val="2B4687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Odoo es nuestro único software. </a:t>
            </a:r>
            <a:r>
              <a:rPr b="0"/>
              <a:t>Por eso lo dominamos.</a:t>
            </a:r>
          </a:p>
        </p:txBody>
      </p:sp>
      <p:sp>
        <p:nvSpPr>
          <p:cNvPr id="228" name="Círculo"/>
          <p:cNvSpPr/>
          <p:nvPr/>
        </p:nvSpPr>
        <p:spPr>
          <a:xfrm>
            <a:off x="15296384" y="3399774"/>
            <a:ext cx="515353" cy="515353"/>
          </a:xfrm>
          <a:prstGeom prst="ellipse">
            <a:avLst/>
          </a:prstGeom>
          <a:solidFill>
            <a:srgbClr val="C9477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229" name="108 suscripciones activas"/>
          <p:cNvSpPr txBox="1"/>
          <p:nvPr/>
        </p:nvSpPr>
        <p:spPr>
          <a:xfrm>
            <a:off x="15958129" y="5298409"/>
            <a:ext cx="5880436" cy="16008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825500">
              <a:spcBef>
                <a:spcPts val="0"/>
              </a:spcBef>
              <a:defRPr b="1" sz="3500">
                <a:solidFill>
                  <a:srgbClr val="2B4687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Especialistas en operaciones complejas, </a:t>
            </a:r>
            <a:r>
              <a:rPr b="0"/>
              <a:t>multicompañía y multipaís.</a:t>
            </a:r>
          </a:p>
        </p:txBody>
      </p:sp>
      <p:sp>
        <p:nvSpPr>
          <p:cNvPr id="230" name="Círculo"/>
          <p:cNvSpPr/>
          <p:nvPr/>
        </p:nvSpPr>
        <p:spPr>
          <a:xfrm>
            <a:off x="15296384" y="5482574"/>
            <a:ext cx="515353" cy="515353"/>
          </a:xfrm>
          <a:prstGeom prst="ellipse">
            <a:avLst/>
          </a:prstGeom>
          <a:solidFill>
            <a:srgbClr val="C9477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231" name="108 suscripciones activas"/>
          <p:cNvSpPr txBox="1"/>
          <p:nvPr/>
        </p:nvSpPr>
        <p:spPr>
          <a:xfrm>
            <a:off x="15958129" y="7609809"/>
            <a:ext cx="5499899" cy="16008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825500">
              <a:spcBef>
                <a:spcPts val="0"/>
              </a:spcBef>
              <a:defRPr b="1" sz="3500">
                <a:solidFill>
                  <a:srgbClr val="2B4687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Conocimiento funcional y técnico </a:t>
            </a:r>
            <a:r>
              <a:rPr b="0"/>
              <a:t>profundo en cada proyecto.</a:t>
            </a:r>
          </a:p>
        </p:txBody>
      </p:sp>
      <p:sp>
        <p:nvSpPr>
          <p:cNvPr id="232" name="Círculo"/>
          <p:cNvSpPr/>
          <p:nvPr/>
        </p:nvSpPr>
        <p:spPr>
          <a:xfrm>
            <a:off x="15296384" y="7793974"/>
            <a:ext cx="515353" cy="515353"/>
          </a:xfrm>
          <a:prstGeom prst="ellipse">
            <a:avLst/>
          </a:prstGeom>
          <a:solidFill>
            <a:srgbClr val="C9477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233" name="108 suscripciones activas"/>
          <p:cNvSpPr txBox="1"/>
          <p:nvPr/>
        </p:nvSpPr>
        <p:spPr>
          <a:xfrm>
            <a:off x="15958129" y="9921209"/>
            <a:ext cx="7102216" cy="10928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825500">
              <a:spcBef>
                <a:spcPts val="0"/>
              </a:spcBef>
              <a:defRPr b="1" sz="3500">
                <a:solidFill>
                  <a:srgbClr val="2B4687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25 consultores certificados</a:t>
            </a:r>
            <a:r>
              <a:rPr b="0"/>
              <a:t> en las últimas versiones de Odoo</a:t>
            </a:r>
            <a:r>
              <a:t>.</a:t>
            </a:r>
          </a:p>
        </p:txBody>
      </p:sp>
      <p:sp>
        <p:nvSpPr>
          <p:cNvPr id="234" name="Círculo"/>
          <p:cNvSpPr/>
          <p:nvPr/>
        </p:nvSpPr>
        <p:spPr>
          <a:xfrm>
            <a:off x="15296384" y="10105373"/>
            <a:ext cx="515353" cy="515353"/>
          </a:xfrm>
          <a:prstGeom prst="ellipse">
            <a:avLst/>
          </a:prstGeom>
          <a:solidFill>
            <a:srgbClr val="C9477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31458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Experiencia en proyectos internacionales"/>
          <p:cNvSpPr txBox="1"/>
          <p:nvPr/>
        </p:nvSpPr>
        <p:spPr>
          <a:xfrm>
            <a:off x="3468074" y="6179159"/>
            <a:ext cx="8860439" cy="46468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825500">
              <a:spcBef>
                <a:spcPts val="0"/>
              </a:spcBef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Gold Partner en España, </a:t>
            </a:r>
          </a:p>
          <a:p>
            <a:pPr defTabSz="825500">
              <a:spcBef>
                <a:spcPts val="0"/>
              </a:spcBef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México y Argentina</a:t>
            </a:r>
          </a:p>
          <a:p>
            <a:pPr defTabSz="825500">
              <a:spcBef>
                <a:spcPts val="0"/>
              </a:spcBef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</a:p>
          <a:p>
            <a:pPr defTabSz="825500">
              <a:spcBef>
                <a:spcPts val="0"/>
              </a:spcBef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Presencia local con equipos</a:t>
            </a:r>
          </a:p>
          <a:p>
            <a:pPr defTabSz="825500">
              <a:spcBef>
                <a:spcPts val="0"/>
              </a:spcBef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propios en cada país</a:t>
            </a:r>
          </a:p>
          <a:p>
            <a:pPr defTabSz="825500">
              <a:spcBef>
                <a:spcPts val="0"/>
              </a:spcBef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</a:p>
          <a:p>
            <a:pPr defTabSz="825500">
              <a:spcBef>
                <a:spcPts val="0"/>
              </a:spcBef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Experiencia comprobada en</a:t>
            </a:r>
          </a:p>
          <a:p>
            <a:pPr defTabSz="825500">
              <a:spcBef>
                <a:spcPts val="0"/>
              </a:spcBef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proyectos multipaís e internacionales</a:t>
            </a:r>
          </a:p>
        </p:txBody>
      </p:sp>
      <p:pic>
        <p:nvPicPr>
          <p:cNvPr id="237" name="Imagen" descr="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39079" y="12538939"/>
            <a:ext cx="1467709" cy="404343"/>
          </a:xfrm>
          <a:prstGeom prst="rect">
            <a:avLst/>
          </a:prstGeom>
          <a:ln w="12700">
            <a:miter lim="400000"/>
          </a:ln>
        </p:spPr>
      </p:pic>
      <p:sp>
        <p:nvSpPr>
          <p:cNvPr id="238" name="Círculo"/>
          <p:cNvSpPr/>
          <p:nvPr/>
        </p:nvSpPr>
        <p:spPr>
          <a:xfrm>
            <a:off x="2799584" y="6244642"/>
            <a:ext cx="515353" cy="515353"/>
          </a:xfrm>
          <a:prstGeom prst="ellipse">
            <a:avLst/>
          </a:prstGeom>
          <a:solidFill>
            <a:srgbClr val="C9477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239" name="Círculo"/>
          <p:cNvSpPr/>
          <p:nvPr/>
        </p:nvSpPr>
        <p:spPr>
          <a:xfrm>
            <a:off x="2799584" y="7990324"/>
            <a:ext cx="515353" cy="515353"/>
          </a:xfrm>
          <a:prstGeom prst="ellipse">
            <a:avLst/>
          </a:prstGeom>
          <a:solidFill>
            <a:srgbClr val="C9477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240" name="Círculo"/>
          <p:cNvSpPr/>
          <p:nvPr/>
        </p:nvSpPr>
        <p:spPr>
          <a:xfrm>
            <a:off x="2799584" y="9723305"/>
            <a:ext cx="515353" cy="515353"/>
          </a:xfrm>
          <a:prstGeom prst="ellipse">
            <a:avLst/>
          </a:prstGeom>
          <a:solidFill>
            <a:srgbClr val="C9477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grpSp>
        <p:nvGrpSpPr>
          <p:cNvPr id="243" name="Agrupar"/>
          <p:cNvGrpSpPr/>
          <p:nvPr/>
        </p:nvGrpSpPr>
        <p:grpSpPr>
          <a:xfrm>
            <a:off x="2807743" y="3372621"/>
            <a:ext cx="10181102" cy="2104518"/>
            <a:chOff x="0" y="0"/>
            <a:chExt cx="10181100" cy="2104516"/>
          </a:xfrm>
        </p:grpSpPr>
        <p:sp>
          <p:nvSpPr>
            <p:cNvPr id="241" name="Partner Gold en dos continentes"/>
            <p:cNvSpPr txBox="1"/>
            <p:nvPr/>
          </p:nvSpPr>
          <p:spPr>
            <a:xfrm>
              <a:off x="0" y="0"/>
              <a:ext cx="10181101" cy="21045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defTabSz="825500">
                <a:spcBef>
                  <a:spcPts val="0"/>
                </a:spcBef>
                <a:defRPr b="1" sz="70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>
                  <a:solidFill>
                    <a:srgbClr val="35447E"/>
                  </a:solidFill>
                </a:rPr>
                <a:t>Odoo</a:t>
              </a:r>
              <a:r>
                <a:t>  </a:t>
              </a:r>
              <a:r>
                <a:rPr>
                  <a:solidFill>
                    <a:srgbClr val="D4AD50"/>
                  </a:solidFill>
                </a:rPr>
                <a:t>Gold Partner</a:t>
              </a:r>
              <a:br>
                <a:rPr>
                  <a:solidFill>
                    <a:srgbClr val="D4AD50"/>
                  </a:solidFill>
                </a:rPr>
              </a:br>
              <a:r>
                <a:t>en dos continentes</a:t>
              </a:r>
            </a:p>
          </p:txBody>
        </p:sp>
        <p:pic>
          <p:nvPicPr>
            <p:cNvPr id="242" name="pasted-image.pdf" descr="pasted-image.pdf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98575" y="55344"/>
              <a:ext cx="2502489" cy="78983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244" name="Imagen" descr="Imagen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949068" y="-4109170"/>
            <a:ext cx="13475389" cy="2084214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31458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Nuestros servicios"/>
          <p:cNvSpPr txBox="1"/>
          <p:nvPr/>
        </p:nvSpPr>
        <p:spPr>
          <a:xfrm>
            <a:off x="2822276" y="5706842"/>
            <a:ext cx="12396296" cy="3573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825500">
              <a:spcBef>
                <a:spcPts val="0"/>
              </a:spcBef>
              <a:defRPr b="1" sz="8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0"/>
              <a:t>Ganadores del Odoo Partners Award 2025,</a:t>
            </a:r>
            <a:endParaRPr b="0"/>
          </a:p>
          <a:p>
            <a:pPr defTabSz="825500">
              <a:spcBef>
                <a:spcPts val="0"/>
              </a:spcBef>
              <a:defRPr b="1" sz="8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Top Performer LATAM</a:t>
            </a:r>
          </a:p>
        </p:txBody>
      </p:sp>
      <p:pic>
        <p:nvPicPr>
          <p:cNvPr id="247" name="Imagen" descr="Imagen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39079" y="12538939"/>
            <a:ext cx="1467709" cy="404343"/>
          </a:xfrm>
          <a:prstGeom prst="rect">
            <a:avLst/>
          </a:prstGeom>
          <a:ln w="12700">
            <a:miter lim="400000"/>
          </a:ln>
        </p:spPr>
      </p:pic>
      <p:sp>
        <p:nvSpPr>
          <p:cNvPr id="248" name="No es marketing nuestro. Lo dice Odoo."/>
          <p:cNvSpPr txBox="1"/>
          <p:nvPr/>
        </p:nvSpPr>
        <p:spPr>
          <a:xfrm>
            <a:off x="2869286" y="3886199"/>
            <a:ext cx="7443385" cy="15540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spcBef>
                <a:spcPts val="0"/>
              </a:spcBef>
              <a:defRPr sz="5000">
                <a:solidFill>
                  <a:srgbClr val="24B0DE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>
              <a:defRPr b="1"/>
            </a:pPr>
            <a:r>
              <a:rPr b="0"/>
              <a:t>No es marketing nuestro. Lo dice Odoo.</a:t>
            </a:r>
          </a:p>
        </p:txBody>
      </p:sp>
      <p:pic>
        <p:nvPicPr>
          <p:cNvPr id="249" name="Premio TOP Performer Birtum.png" descr="Premio TOP Performer Birtu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106401" y="3763689"/>
            <a:ext cx="5604422" cy="560442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31458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Personas que entienden el negocio"/>
          <p:cNvSpPr txBox="1"/>
          <p:nvPr/>
        </p:nvSpPr>
        <p:spPr>
          <a:xfrm>
            <a:off x="11311204" y="2273251"/>
            <a:ext cx="11704216" cy="2405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spcBef>
                <a:spcPts val="0"/>
              </a:spcBef>
              <a:defRPr b="1" sz="8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Personas que entienden el negocio</a:t>
            </a:r>
          </a:p>
        </p:txBody>
      </p:sp>
      <p:sp>
        <p:nvSpPr>
          <p:cNvPr id="252" name="+27 colaboradores certificados en las últimas versiones de Odoo"/>
          <p:cNvSpPr txBox="1"/>
          <p:nvPr/>
        </p:nvSpPr>
        <p:spPr>
          <a:xfrm>
            <a:off x="12000296" y="5288951"/>
            <a:ext cx="8058459" cy="19544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825500">
              <a:spcBef>
                <a:spcPts val="0"/>
              </a:spcBef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1" sz="5000">
                <a:solidFill>
                  <a:srgbClr val="34B6E1"/>
                </a:solidFill>
              </a:rPr>
              <a:t>+27 colaboradores</a:t>
            </a:r>
            <a:r>
              <a:rPr sz="5000"/>
              <a:t> </a:t>
            </a:r>
            <a:r>
              <a:t>certificados en las últimas versiones de Odoo</a:t>
            </a:r>
          </a:p>
        </p:txBody>
      </p:sp>
      <p:sp>
        <p:nvSpPr>
          <p:cNvPr id="253" name="Consultores con foco en procesos y resultados"/>
          <p:cNvSpPr txBox="1"/>
          <p:nvPr/>
        </p:nvSpPr>
        <p:spPr>
          <a:xfrm>
            <a:off x="12000296" y="7640523"/>
            <a:ext cx="8611769" cy="19544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825500">
              <a:spcBef>
                <a:spcPts val="0"/>
              </a:spcBef>
              <a:defRPr b="1" sz="5000">
                <a:solidFill>
                  <a:srgbClr val="34B6E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Consultores</a:t>
            </a:r>
          </a:p>
          <a:p>
            <a:pPr defTabSz="825500">
              <a:spcBef>
                <a:spcPts val="0"/>
              </a:spcBef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que hablan en lenguaje de negocio, no solo de funcionalidades</a:t>
            </a:r>
          </a:p>
        </p:txBody>
      </p:sp>
      <p:sp>
        <p:nvSpPr>
          <p:cNvPr id="254" name="Equipos estables durante todo el proyecto"/>
          <p:cNvSpPr txBox="1"/>
          <p:nvPr/>
        </p:nvSpPr>
        <p:spPr>
          <a:xfrm>
            <a:off x="12000296" y="9992096"/>
            <a:ext cx="8058459" cy="19544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825500">
              <a:spcBef>
                <a:spcPts val="0"/>
              </a:spcBef>
              <a:defRPr b="1" sz="5000">
                <a:solidFill>
                  <a:srgbClr val="34B6E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Equipos estables</a:t>
            </a:r>
          </a:p>
          <a:p>
            <a:pPr defTabSz="825500">
              <a:spcBef>
                <a:spcPts val="0"/>
              </a:spcBef>
              <a:defRPr b="1">
                <a:solidFill>
                  <a:srgbClr val="23B0D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0">
                <a:solidFill>
                  <a:srgbClr val="FFFFFF"/>
                </a:solidFill>
              </a:rPr>
              <a:t>que te conocen y se quedan durante todo el proyecto</a:t>
            </a:r>
          </a:p>
        </p:txBody>
      </p:sp>
      <p:sp>
        <p:nvSpPr>
          <p:cNvPr id="255" name="Círculo"/>
          <p:cNvSpPr/>
          <p:nvPr/>
        </p:nvSpPr>
        <p:spPr>
          <a:xfrm>
            <a:off x="11333984" y="5484221"/>
            <a:ext cx="515353" cy="515353"/>
          </a:xfrm>
          <a:prstGeom prst="ellipse">
            <a:avLst/>
          </a:prstGeom>
          <a:solidFill>
            <a:srgbClr val="C9477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256" name="Círculo"/>
          <p:cNvSpPr/>
          <p:nvPr/>
        </p:nvSpPr>
        <p:spPr>
          <a:xfrm>
            <a:off x="11333984" y="7799854"/>
            <a:ext cx="515353" cy="515353"/>
          </a:xfrm>
          <a:prstGeom prst="ellipse">
            <a:avLst/>
          </a:prstGeom>
          <a:solidFill>
            <a:srgbClr val="C9477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257" name="Círculo"/>
          <p:cNvSpPr/>
          <p:nvPr/>
        </p:nvSpPr>
        <p:spPr>
          <a:xfrm>
            <a:off x="11333984" y="10241692"/>
            <a:ext cx="515353" cy="515353"/>
          </a:xfrm>
          <a:prstGeom prst="ellipse">
            <a:avLst/>
          </a:prstGeom>
          <a:solidFill>
            <a:srgbClr val="C9477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grpSp>
        <p:nvGrpSpPr>
          <p:cNvPr id="260" name="Agrupar"/>
          <p:cNvGrpSpPr/>
          <p:nvPr/>
        </p:nvGrpSpPr>
        <p:grpSpPr>
          <a:xfrm>
            <a:off x="-29683" y="-7437"/>
            <a:ext cx="9170154" cy="13730874"/>
            <a:chOff x="0" y="0"/>
            <a:chExt cx="9170153" cy="13730873"/>
          </a:xfrm>
        </p:grpSpPr>
        <p:pic>
          <p:nvPicPr>
            <p:cNvPr id="258" name="_DSC3499.jpg" descr="_DSC3499.jp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5509" t="0" r="5509" b="0"/>
            <a:stretch>
              <a:fillRect/>
            </a:stretch>
          </p:blipFill>
          <p:spPr>
            <a:xfrm>
              <a:off x="0" y="0"/>
              <a:ext cx="9166501" cy="686770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59" name="_DSC3515.jpg" descr="_DSC3515.jpg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1018" b="0"/>
            <a:stretch>
              <a:fillRect/>
            </a:stretch>
          </p:blipFill>
          <p:spPr>
            <a:xfrm>
              <a:off x="3652" y="6863164"/>
              <a:ext cx="9166502" cy="686771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53585F"/>
      </a:dk1>
      <a:lt1>
        <a:srgbClr val="FFFFFF"/>
      </a:lt1>
      <a:dk2>
        <a:srgbClr val="A7A7A7"/>
      </a:dk2>
      <a:lt2>
        <a:srgbClr val="535353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Produkt Extralight"/>
            <a:ea typeface="Produkt Extralight"/>
            <a:cs typeface="Produkt Extralight"/>
            <a:sym typeface="Produkt Extra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Produkt Extralight"/>
            <a:ea typeface="Produkt Extralight"/>
            <a:cs typeface="Produkt Extralight"/>
            <a:sym typeface="Produkt Extra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Produkt Extralight"/>
            <a:ea typeface="Produkt Extralight"/>
            <a:cs typeface="Produkt Extralight"/>
            <a:sym typeface="Produkt Extra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rgbClr val="53585F"/>
            </a:solidFill>
            <a:effectLst/>
            <a:uFillTx/>
            <a:latin typeface="Produkt Extralight"/>
            <a:ea typeface="Produkt Extralight"/>
            <a:cs typeface="Produkt Extralight"/>
            <a:sym typeface="Produkt Extra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